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Default Extension="tiff" ContentType="image/tif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94" r:id="rId3"/>
    <p:sldId id="295" r:id="rId4"/>
    <p:sldId id="304" r:id="rId5"/>
    <p:sldId id="306" r:id="rId6"/>
    <p:sldId id="307" r:id="rId7"/>
    <p:sldId id="308" r:id="rId8"/>
    <p:sldId id="305" r:id="rId9"/>
    <p:sldId id="310" r:id="rId10"/>
    <p:sldId id="321" r:id="rId11"/>
    <p:sldId id="318" r:id="rId12"/>
    <p:sldId id="311" r:id="rId13"/>
    <p:sldId id="309" r:id="rId14"/>
    <p:sldId id="313" r:id="rId15"/>
    <p:sldId id="314" r:id="rId16"/>
    <p:sldId id="315" r:id="rId17"/>
    <p:sldId id="316" r:id="rId18"/>
    <p:sldId id="322" r:id="rId19"/>
    <p:sldId id="323" r:id="rId20"/>
    <p:sldId id="324" r:id="rId21"/>
    <p:sldId id="325" r:id="rId22"/>
    <p:sldId id="326" r:id="rId23"/>
    <p:sldId id="317" r:id="rId24"/>
    <p:sldId id="327" r:id="rId25"/>
    <p:sldId id="328" r:id="rId26"/>
    <p:sldId id="331" r:id="rId27"/>
    <p:sldId id="332" r:id="rId28"/>
    <p:sldId id="329" r:id="rId29"/>
    <p:sldId id="333" r:id="rId30"/>
    <p:sldId id="334" r:id="rId31"/>
    <p:sldId id="335" r:id="rId32"/>
    <p:sldId id="336" r:id="rId33"/>
    <p:sldId id="337" r:id="rId34"/>
    <p:sldId id="338" r:id="rId35"/>
    <p:sldId id="339" r:id="rId36"/>
    <p:sldId id="340" r:id="rId37"/>
    <p:sldId id="276" r:id="rId38"/>
  </p:sldIdLst>
  <p:sldSz cx="24384000" cy="13716000"/>
  <p:notesSz cx="6858000" cy="9144000"/>
  <p:defaultTextStyle>
    <a:defPPr>
      <a:defRPr lang="zh-CN"/>
    </a:defPPr>
    <a:lvl1pPr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1pPr>
    <a:lvl2pPr marL="457200" indent="-2286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2pPr>
    <a:lvl3pPr marL="914400" indent="-4572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3pPr>
    <a:lvl4pPr marL="1371600" indent="-6858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4pPr>
    <a:lvl5pPr marL="1828800" indent="-9144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5pPr>
    <a:lvl6pPr marL="2286000" algn="l" defTabSz="914400" rtl="0" eaLnBrk="1" latinLnBrk="0" hangingPunct="1">
      <a:defRPr sz="5000" kern="1200">
        <a:solidFill>
          <a:srgbClr val="000000"/>
        </a:solidFill>
        <a:latin typeface="Arial" charset="0"/>
        <a:ea typeface="Helvetica Light"/>
        <a:cs typeface="Helvetica Light"/>
        <a:sym typeface="Helvetica Light"/>
      </a:defRPr>
    </a:lvl6pPr>
    <a:lvl7pPr marL="2743200" algn="l" defTabSz="914400" rtl="0" eaLnBrk="1" latinLnBrk="0" hangingPunct="1">
      <a:defRPr sz="5000" kern="1200">
        <a:solidFill>
          <a:srgbClr val="000000"/>
        </a:solidFill>
        <a:latin typeface="Arial" charset="0"/>
        <a:ea typeface="Helvetica Light"/>
        <a:cs typeface="Helvetica Light"/>
        <a:sym typeface="Helvetica Light"/>
      </a:defRPr>
    </a:lvl7pPr>
    <a:lvl8pPr marL="3200400" algn="l" defTabSz="914400" rtl="0" eaLnBrk="1" latinLnBrk="0" hangingPunct="1">
      <a:defRPr sz="5000" kern="1200">
        <a:solidFill>
          <a:srgbClr val="000000"/>
        </a:solidFill>
        <a:latin typeface="Arial" charset="0"/>
        <a:ea typeface="Helvetica Light"/>
        <a:cs typeface="Helvetica Light"/>
        <a:sym typeface="Helvetica Light"/>
      </a:defRPr>
    </a:lvl8pPr>
    <a:lvl9pPr marL="3657600" algn="l" defTabSz="914400" rtl="0" eaLnBrk="1" latinLnBrk="0" hangingPunct="1">
      <a:defRPr sz="5000" kern="1200">
        <a:solidFill>
          <a:srgbClr val="000000"/>
        </a:solidFill>
        <a:latin typeface="Arial" charset="0"/>
        <a:ea typeface="Helvetica Light"/>
        <a:cs typeface="Helvetica Light"/>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showPr>
  <p:clrMru>
    <a:srgbClr val="FF6600"/>
    <a:srgbClr val="FF0000"/>
  </p:clrMru>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48" autoAdjust="0"/>
    <p:restoredTop sz="91332" autoAdjust="0"/>
  </p:normalViewPr>
  <p:slideViewPr>
    <p:cSldViewPr>
      <p:cViewPr varScale="1">
        <p:scale>
          <a:sx n="36" d="100"/>
          <a:sy n="36" d="100"/>
        </p:scale>
        <p:origin x="-402" y="-84"/>
      </p:cViewPr>
      <p:guideLst>
        <p:guide orient="horz" pos="4320"/>
        <p:guide pos="76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2.tiff>
</file>

<file path=ppt/media/image3.tiff>
</file>

<file path=ppt/media/image4.tiff>
</file>

<file path=ppt/media/image5.tiff>
</file>

<file path=ppt/media/image6.tiff>
</file>

<file path=ppt/media/image7.tif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Shape 116"/>
          <p:cNvSpPr>
            <a:spLocks noGrp="1" noRot="1" noChangeAspect="1"/>
          </p:cNvSpPr>
          <p:nvPr>
            <p:ph type="sldImg"/>
          </p:nvPr>
        </p:nvSpPr>
        <p:spPr bwMode="auto">
          <a:xfrm>
            <a:off x="1143000" y="685800"/>
            <a:ext cx="4572000" cy="3429000"/>
          </a:xfrm>
          <a:prstGeom prst="rect">
            <a:avLst/>
          </a:prstGeom>
          <a:noFill/>
          <a:ln w="9525">
            <a:noFill/>
            <a:miter lim="800000"/>
            <a:headEnd/>
            <a:tailEnd/>
          </a:ln>
        </p:spPr>
      </p:sp>
      <p:sp>
        <p:nvSpPr>
          <p:cNvPr id="15363" name="Shape 117"/>
          <p:cNvSpPr>
            <a:spLocks noGrp="1"/>
          </p:cNvSpPr>
          <p:nvPr>
            <p:ph type="body" sz="quarter" idx="1"/>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endParaRPr lang="zh-CN" altLang="en-US" smtClean="0">
              <a:sym typeface="Helvetica Neue"/>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1pPr>
    <a:lvl2pPr marL="742950" indent="-28575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2pPr>
    <a:lvl3pPr marL="11430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3pPr>
    <a:lvl4pPr marL="16002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4pPr>
    <a:lvl5pPr marL="20574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Rot="1" noChangeAspect="1" noTextEdit="1"/>
          </p:cNvSpPr>
          <p:nvPr>
            <p:ph type="sldImg"/>
          </p:nvPr>
        </p:nvSpPr>
        <p:spPr>
          <a:xfrm>
            <a:off x="381000" y="685800"/>
            <a:ext cx="6096000" cy="3429000"/>
          </a:xfrm>
        </p:spPr>
      </p:sp>
      <p:sp>
        <p:nvSpPr>
          <p:cNvPr id="1945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Rot="1" noChangeAspect="1" noTextEdit="1"/>
          </p:cNvSpPr>
          <p:nvPr>
            <p:ph type="sldImg"/>
          </p:nvPr>
        </p:nvSpPr>
        <p:spPr>
          <a:xfrm>
            <a:off x="381000" y="685800"/>
            <a:ext cx="6096000" cy="3429000"/>
          </a:xfrm>
        </p:spPr>
      </p:sp>
      <p:sp>
        <p:nvSpPr>
          <p:cNvPr id="3789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Rot="1" noChangeAspect="1" noTextEdit="1"/>
          </p:cNvSpPr>
          <p:nvPr>
            <p:ph type="sldImg"/>
          </p:nvPr>
        </p:nvSpPr>
        <p:spPr>
          <a:xfrm>
            <a:off x="381000" y="685800"/>
            <a:ext cx="6096000" cy="3429000"/>
          </a:xfrm>
        </p:spPr>
      </p:sp>
      <p:sp>
        <p:nvSpPr>
          <p:cNvPr id="3993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Rot="1" noChangeAspect="1" noTextEdit="1"/>
          </p:cNvSpPr>
          <p:nvPr>
            <p:ph type="sldImg"/>
          </p:nvPr>
        </p:nvSpPr>
        <p:spPr>
          <a:xfrm>
            <a:off x="381000" y="685800"/>
            <a:ext cx="6096000" cy="3429000"/>
          </a:xfrm>
        </p:spPr>
      </p:sp>
      <p:sp>
        <p:nvSpPr>
          <p:cNvPr id="4198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Rot="1" noChangeAspect="1" noTextEdit="1"/>
          </p:cNvSpPr>
          <p:nvPr>
            <p:ph type="sldImg"/>
          </p:nvPr>
        </p:nvSpPr>
        <p:spPr>
          <a:xfrm>
            <a:off x="381000" y="685800"/>
            <a:ext cx="6096000" cy="3429000"/>
          </a:xfrm>
        </p:spPr>
      </p:sp>
      <p:sp>
        <p:nvSpPr>
          <p:cNvPr id="4403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Rot="1" noChangeAspect="1" noTextEdit="1"/>
          </p:cNvSpPr>
          <p:nvPr>
            <p:ph type="sldImg"/>
          </p:nvPr>
        </p:nvSpPr>
        <p:spPr>
          <a:xfrm>
            <a:off x="381000" y="685800"/>
            <a:ext cx="6096000" cy="3429000"/>
          </a:xfrm>
        </p:spPr>
      </p:sp>
      <p:sp>
        <p:nvSpPr>
          <p:cNvPr id="4608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Rot="1" noChangeAspect="1" noTextEdit="1"/>
          </p:cNvSpPr>
          <p:nvPr>
            <p:ph type="sldImg"/>
          </p:nvPr>
        </p:nvSpPr>
        <p:spPr>
          <a:xfrm>
            <a:off x="381000" y="685800"/>
            <a:ext cx="6096000" cy="3429000"/>
          </a:xfrm>
        </p:spPr>
      </p:sp>
      <p:sp>
        <p:nvSpPr>
          <p:cNvPr id="48130" name="Rectangle 3"/>
          <p:cNvSpPr>
            <a:spLocks noGrp="1"/>
          </p:cNvSpPr>
          <p:nvPr>
            <p:ph type="body" idx="1"/>
          </p:nvPr>
        </p:nvSpPr>
        <p:spPr/>
        <p:txBody>
          <a:bodyPr/>
          <a:lstStyle/>
          <a:p>
            <a:r>
              <a:rPr lang="en-US" altLang="zh-CN" smtClean="0">
                <a:solidFill>
                  <a:schemeClr val="tx2"/>
                </a:solidFill>
                <a:sym typeface="Helvetica Light"/>
              </a:rPr>
              <a:t>(1)</a:t>
            </a:r>
            <a:r>
              <a:rPr lang="zh-CN" altLang="en-US" smtClean="0">
                <a:solidFill>
                  <a:schemeClr val="tx2"/>
                </a:solidFill>
                <a:sym typeface="Helvetica Light"/>
              </a:rPr>
              <a:t>上述代码中首先创建了一个</a:t>
            </a:r>
            <a:r>
              <a:rPr lang="en-US" altLang="zh-CN" smtClean="0">
                <a:solidFill>
                  <a:schemeClr val="tx2"/>
                </a:solidFill>
                <a:sym typeface="Helvetica Light"/>
              </a:rPr>
              <a:t>Car</a:t>
            </a:r>
            <a:r>
              <a:rPr lang="zh-CN" altLang="en-US" smtClean="0">
                <a:solidFill>
                  <a:schemeClr val="tx2"/>
                </a:solidFill>
                <a:sym typeface="Helvetica Light"/>
              </a:rPr>
              <a:t>类，类中没有任何内容。</a:t>
            </a:r>
          </a:p>
          <a:p>
            <a:r>
              <a:rPr lang="en-US" altLang="zh-CN" smtClean="0">
                <a:solidFill>
                  <a:schemeClr val="tx2"/>
                </a:solidFill>
                <a:sym typeface="Helvetica Light"/>
              </a:rPr>
              <a:t>(2)</a:t>
            </a:r>
            <a:r>
              <a:rPr lang="zh-CN" altLang="en-US" smtClean="0">
                <a:solidFill>
                  <a:schemeClr val="tx2"/>
                </a:solidFill>
                <a:sym typeface="Helvetica Light"/>
              </a:rPr>
              <a:t>然后通过</a:t>
            </a:r>
            <a:r>
              <a:rPr lang="en-US" altLang="zh-CN" smtClean="0">
                <a:solidFill>
                  <a:schemeClr val="tx2"/>
                </a:solidFill>
                <a:sym typeface="Helvetica Light"/>
              </a:rPr>
              <a:t>Car</a:t>
            </a:r>
            <a:r>
              <a:rPr lang="zh-CN" altLang="en-US" smtClean="0">
                <a:solidFill>
                  <a:schemeClr val="tx2"/>
                </a:solidFill>
                <a:sym typeface="Helvetica Light"/>
              </a:rPr>
              <a:t>类创建了两个对象</a:t>
            </a:r>
            <a:r>
              <a:rPr lang="en-US" altLang="zh-CN" smtClean="0">
                <a:solidFill>
                  <a:schemeClr val="tx2"/>
                </a:solidFill>
                <a:sym typeface="Helvetica Light"/>
              </a:rPr>
              <a:t>(</a:t>
            </a:r>
            <a:r>
              <a:rPr lang="zh-CN" altLang="en-US" smtClean="0">
                <a:solidFill>
                  <a:schemeClr val="tx2"/>
                </a:solidFill>
                <a:sym typeface="Helvetica Light"/>
              </a:rPr>
              <a:t>类的实例</a:t>
            </a:r>
            <a:r>
              <a:rPr lang="en-US" altLang="zh-CN" smtClean="0">
                <a:solidFill>
                  <a:schemeClr val="tx2"/>
                </a:solidFill>
                <a:sym typeface="Helvetica Light"/>
              </a:rPr>
              <a:t>)</a:t>
            </a:r>
            <a:r>
              <a:rPr lang="zh-CN" altLang="en-US" smtClean="0">
                <a:solidFill>
                  <a:schemeClr val="tx2"/>
                </a:solidFill>
                <a:sym typeface="Helvetica Light"/>
              </a:rPr>
              <a:t>。很显然这两个对象也不具备任何属性。</a:t>
            </a:r>
          </a:p>
          <a:p>
            <a:r>
              <a:rPr lang="en-US" altLang="zh-CN" smtClean="0">
                <a:solidFill>
                  <a:schemeClr val="tx2"/>
                </a:solidFill>
                <a:sym typeface="Helvetica Light"/>
              </a:rPr>
              <a:t>(3)</a:t>
            </a:r>
            <a:r>
              <a:rPr lang="zh-CN" altLang="en-US" smtClean="0">
                <a:solidFill>
                  <a:schemeClr val="tx2"/>
                </a:solidFill>
                <a:sym typeface="Helvetica Light"/>
              </a:rPr>
              <a:t>然后给</a:t>
            </a:r>
            <a:r>
              <a:rPr lang="en-US" altLang="zh-CN" smtClean="0">
                <a:solidFill>
                  <a:schemeClr val="tx2"/>
                </a:solidFill>
                <a:sym typeface="Helvetica Light"/>
              </a:rPr>
              <a:t>Car</a:t>
            </a:r>
            <a:r>
              <a:rPr lang="zh-CN" altLang="en-US" smtClean="0">
                <a:solidFill>
                  <a:schemeClr val="tx2"/>
                </a:solidFill>
                <a:sym typeface="Helvetica Light"/>
              </a:rPr>
              <a:t>类的</a:t>
            </a:r>
            <a:r>
              <a:rPr lang="en-US" altLang="zh-CN" smtClean="0">
                <a:solidFill>
                  <a:schemeClr val="tx2"/>
                </a:solidFill>
                <a:sym typeface="Helvetica Light"/>
              </a:rPr>
              <a:t>prototype</a:t>
            </a:r>
            <a:r>
              <a:rPr lang="zh-CN" altLang="en-US" smtClean="0">
                <a:solidFill>
                  <a:schemeClr val="tx2"/>
                </a:solidFill>
                <a:sym typeface="Helvetica Light"/>
              </a:rPr>
              <a:t>对象属性添加了一个属性</a:t>
            </a:r>
            <a:r>
              <a:rPr lang="en-US" altLang="zh-CN" smtClean="0">
                <a:solidFill>
                  <a:schemeClr val="tx2"/>
                </a:solidFill>
                <a:sym typeface="Helvetica Light"/>
              </a:rPr>
              <a:t>lun1.</a:t>
            </a:r>
          </a:p>
          <a:p>
            <a:endParaRPr lang="zh-CN" altLang="en-US" smtClean="0">
              <a:solidFill>
                <a:srgbClr val="53585F"/>
              </a:solidFill>
              <a:sym typeface="Helvetica 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p:cNvSpPr>
            <a:spLocks noGrp="1" noRot="1" noChangeAspect="1" noTextEdit="1"/>
          </p:cNvSpPr>
          <p:nvPr>
            <p:ph type="sldImg"/>
          </p:nvPr>
        </p:nvSpPr>
        <p:spPr>
          <a:xfrm>
            <a:off x="381000" y="685800"/>
            <a:ext cx="6096000" cy="3429000"/>
          </a:xfrm>
        </p:spPr>
      </p:sp>
      <p:sp>
        <p:nvSpPr>
          <p:cNvPr id="5017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p:cNvSpPr>
            <a:spLocks noGrp="1" noRot="1" noChangeAspect="1" noTextEdit="1"/>
          </p:cNvSpPr>
          <p:nvPr>
            <p:ph type="sldImg"/>
          </p:nvPr>
        </p:nvSpPr>
        <p:spPr>
          <a:xfrm>
            <a:off x="381000" y="685800"/>
            <a:ext cx="6096000" cy="3429000"/>
          </a:xfrm>
        </p:spPr>
      </p:sp>
      <p:sp>
        <p:nvSpPr>
          <p:cNvPr id="5222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p:cNvSpPr>
            <a:spLocks noGrp="1" noRot="1" noChangeAspect="1" noTextEdit="1"/>
          </p:cNvSpPr>
          <p:nvPr>
            <p:ph type="sldImg"/>
          </p:nvPr>
        </p:nvSpPr>
        <p:spPr>
          <a:xfrm>
            <a:off x="381000" y="685800"/>
            <a:ext cx="6096000" cy="3429000"/>
          </a:xfrm>
        </p:spPr>
      </p:sp>
      <p:sp>
        <p:nvSpPr>
          <p:cNvPr id="5427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TextEdit="1"/>
          </p:cNvSpPr>
          <p:nvPr>
            <p:ph type="sldImg"/>
          </p:nvPr>
        </p:nvSpPr>
        <p:spPr>
          <a:xfrm>
            <a:off x="381000" y="685800"/>
            <a:ext cx="6096000" cy="3429000"/>
          </a:xfrm>
        </p:spPr>
      </p:sp>
      <p:sp>
        <p:nvSpPr>
          <p:cNvPr id="5632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TextEdit="1"/>
          </p:cNvSpPr>
          <p:nvPr>
            <p:ph type="sldImg"/>
          </p:nvPr>
        </p:nvSpPr>
        <p:spPr>
          <a:xfrm>
            <a:off x="381000" y="685800"/>
            <a:ext cx="6096000" cy="3429000"/>
          </a:xfrm>
        </p:spPr>
      </p:sp>
      <p:sp>
        <p:nvSpPr>
          <p:cNvPr id="2150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p:cNvSpPr>
            <a:spLocks noGrp="1" noRot="1" noChangeAspect="1" noTextEdit="1"/>
          </p:cNvSpPr>
          <p:nvPr>
            <p:ph type="sldImg"/>
          </p:nvPr>
        </p:nvSpPr>
        <p:spPr>
          <a:xfrm>
            <a:off x="381000" y="685800"/>
            <a:ext cx="6096000" cy="3429000"/>
          </a:xfrm>
        </p:spPr>
      </p:sp>
      <p:sp>
        <p:nvSpPr>
          <p:cNvPr id="5837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Rot="1" noChangeAspect="1" noTextEdit="1"/>
          </p:cNvSpPr>
          <p:nvPr>
            <p:ph type="sldImg"/>
          </p:nvPr>
        </p:nvSpPr>
        <p:spPr>
          <a:xfrm>
            <a:off x="381000" y="685800"/>
            <a:ext cx="6096000" cy="3429000"/>
          </a:xfrm>
        </p:spPr>
      </p:sp>
      <p:sp>
        <p:nvSpPr>
          <p:cNvPr id="6041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TextEdit="1"/>
          </p:cNvSpPr>
          <p:nvPr>
            <p:ph type="sldImg"/>
          </p:nvPr>
        </p:nvSpPr>
        <p:spPr>
          <a:xfrm>
            <a:off x="381000" y="685800"/>
            <a:ext cx="6096000" cy="3429000"/>
          </a:xfrm>
        </p:spPr>
      </p:sp>
      <p:sp>
        <p:nvSpPr>
          <p:cNvPr id="6246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TextEdit="1"/>
          </p:cNvSpPr>
          <p:nvPr>
            <p:ph type="sldImg"/>
          </p:nvPr>
        </p:nvSpPr>
        <p:spPr>
          <a:xfrm>
            <a:off x="381000" y="685800"/>
            <a:ext cx="6096000" cy="3429000"/>
          </a:xfrm>
        </p:spPr>
      </p:sp>
      <p:sp>
        <p:nvSpPr>
          <p:cNvPr id="64514" name="Rectangle 3"/>
          <p:cNvSpPr>
            <a:spLocks noGrp="1"/>
          </p:cNvSpPr>
          <p:nvPr>
            <p:ph type="body" idx="1"/>
          </p:nvPr>
        </p:nvSpPr>
        <p:spPr/>
        <p:txBody>
          <a:bodyPr/>
          <a:lstStyle/>
          <a:p>
            <a:pPr eaLnBrk="1" hangingPunct="1">
              <a:lnSpc>
                <a:spcPct val="100000"/>
              </a:lnSpc>
              <a:spcBef>
                <a:spcPct val="0"/>
              </a:spcBef>
            </a:pPr>
            <a:r>
              <a:rPr lang="zh-CN" altLang="en-US" smtClean="0">
                <a:solidFill>
                  <a:schemeClr val="tx2"/>
                </a:solidFill>
                <a:sym typeface="Helvetica Light"/>
              </a:rPr>
              <a:t>原型链测试代码</a:t>
            </a:r>
          </a:p>
          <a:p>
            <a:pPr eaLnBrk="1" hangingPunct="1">
              <a:lnSpc>
                <a:spcPct val="100000"/>
              </a:lnSpc>
              <a:spcBef>
                <a:spcPct val="0"/>
              </a:spcBef>
            </a:pPr>
            <a:r>
              <a:rPr lang="en-US" altLang="zh-CN" smtClean="0">
                <a:solidFill>
                  <a:schemeClr val="tx2"/>
                </a:solidFill>
                <a:sym typeface="Helvetica Light"/>
              </a:rPr>
              <a:t>var son = new Son();</a:t>
            </a:r>
            <a:br>
              <a:rPr lang="en-US" altLang="zh-CN" smtClean="0">
                <a:solidFill>
                  <a:schemeClr val="tx2"/>
                </a:solidFill>
                <a:sym typeface="Helvetica Light"/>
              </a:rPr>
            </a:br>
            <a:r>
              <a:rPr lang="en-US" altLang="zh-CN" smtClean="0">
                <a:solidFill>
                  <a:schemeClr val="tx2"/>
                </a:solidFill>
                <a:sym typeface="Helvetica Light"/>
              </a:rPr>
              <a:t>console.log(son.fname);</a:t>
            </a:r>
            <a:endParaRPr lang="zh-CN" altLang="en-US" smtClean="0">
              <a:solidFill>
                <a:srgbClr val="000000"/>
              </a:solidFill>
              <a:sym typeface="Helvetica Light"/>
            </a:endParaRPr>
          </a:p>
          <a:p>
            <a:endParaRPr lang="zh-CN" altLang="en-US" smtClean="0">
              <a:solidFill>
                <a:srgbClr val="53585F"/>
              </a:solidFill>
              <a:sym typeface="Helvetica 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Rot="1" noChangeAspect="1" noTextEdit="1"/>
          </p:cNvSpPr>
          <p:nvPr>
            <p:ph type="sldImg"/>
          </p:nvPr>
        </p:nvSpPr>
        <p:spPr>
          <a:xfrm>
            <a:off x="381000" y="685800"/>
            <a:ext cx="6096000" cy="3429000"/>
          </a:xfrm>
        </p:spPr>
      </p:sp>
      <p:sp>
        <p:nvSpPr>
          <p:cNvPr id="6656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noRot="1" noChangeAspect="1" noTextEdit="1"/>
          </p:cNvSpPr>
          <p:nvPr>
            <p:ph type="sldImg"/>
          </p:nvPr>
        </p:nvSpPr>
        <p:spPr>
          <a:xfrm>
            <a:off x="381000" y="685800"/>
            <a:ext cx="6096000" cy="3429000"/>
          </a:xfrm>
        </p:spPr>
      </p:sp>
      <p:sp>
        <p:nvSpPr>
          <p:cNvPr id="6861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noRot="1" noChangeAspect="1" noTextEdit="1"/>
          </p:cNvSpPr>
          <p:nvPr>
            <p:ph type="sldImg"/>
          </p:nvPr>
        </p:nvSpPr>
        <p:spPr>
          <a:xfrm>
            <a:off x="381000" y="685800"/>
            <a:ext cx="6096000" cy="3429000"/>
          </a:xfrm>
        </p:spPr>
      </p:sp>
      <p:sp>
        <p:nvSpPr>
          <p:cNvPr id="7065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TextEdit="1"/>
          </p:cNvSpPr>
          <p:nvPr>
            <p:ph type="sldImg"/>
          </p:nvPr>
        </p:nvSpPr>
        <p:spPr>
          <a:xfrm>
            <a:off x="381000" y="685800"/>
            <a:ext cx="6096000" cy="3429000"/>
          </a:xfrm>
        </p:spPr>
      </p:sp>
      <p:sp>
        <p:nvSpPr>
          <p:cNvPr id="7270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Rot="1" noChangeAspect="1" noTextEdit="1"/>
          </p:cNvSpPr>
          <p:nvPr>
            <p:ph type="sldImg"/>
          </p:nvPr>
        </p:nvSpPr>
        <p:spPr>
          <a:xfrm>
            <a:off x="381000" y="685800"/>
            <a:ext cx="6096000" cy="3429000"/>
          </a:xfrm>
        </p:spPr>
      </p:sp>
      <p:sp>
        <p:nvSpPr>
          <p:cNvPr id="7475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noRot="1" noChangeAspect="1" noTextEdit="1"/>
          </p:cNvSpPr>
          <p:nvPr>
            <p:ph type="sldImg"/>
          </p:nvPr>
        </p:nvSpPr>
        <p:spPr>
          <a:xfrm>
            <a:off x="381000" y="685800"/>
            <a:ext cx="6096000" cy="3429000"/>
          </a:xfrm>
        </p:spPr>
      </p:sp>
      <p:sp>
        <p:nvSpPr>
          <p:cNvPr id="76802" name="Rectangle 3"/>
          <p:cNvSpPr>
            <a:spLocks noGrp="1"/>
          </p:cNvSpPr>
          <p:nvPr>
            <p:ph type="body" idx="1"/>
          </p:nvPr>
        </p:nvSpPr>
        <p:spPr/>
        <p:txBody>
          <a:bodyPr/>
          <a:lstStyle/>
          <a:p>
            <a:r>
              <a:rPr lang="zh-CN" altLang="en-US" smtClean="0">
                <a:solidFill>
                  <a:srgbClr val="53585F"/>
                </a:solidFill>
                <a:sym typeface="Helvetica Light"/>
              </a:rPr>
              <a:t>构造函数模式存在个很严重的问题：</a:t>
            </a:r>
          </a:p>
          <a:p>
            <a:r>
              <a:rPr lang="en-US" altLang="zh-CN" smtClean="0">
                <a:solidFill>
                  <a:srgbClr val="53585F"/>
                </a:solidFill>
                <a:sym typeface="Helvetica Light"/>
              </a:rPr>
              <a:t>1.</a:t>
            </a:r>
            <a:r>
              <a:rPr lang="zh-CN" altLang="en-US" smtClean="0">
                <a:solidFill>
                  <a:srgbClr val="53585F"/>
                </a:solidFill>
                <a:sym typeface="Helvetica Light"/>
              </a:rPr>
              <a:t>既然构造模式中涉及到了类和对象的概念，那么必然牵扯到面向对象的内容。面向对象中很明确的指出：</a:t>
            </a:r>
          </a:p>
          <a:p>
            <a:r>
              <a:rPr lang="zh-CN" altLang="en-US" smtClean="0">
                <a:solidFill>
                  <a:srgbClr val="53585F"/>
                </a:solidFill>
                <a:sym typeface="Helvetica Light"/>
              </a:rPr>
              <a:t>   一个类应该存在：公有属性、私有属性、公有方法、私有方法。</a:t>
            </a:r>
          </a:p>
          <a:p>
            <a:r>
              <a:rPr lang="zh-CN" altLang="en-US" smtClean="0">
                <a:solidFill>
                  <a:srgbClr val="53585F"/>
                </a:solidFill>
                <a:sym typeface="Helvetica Light"/>
              </a:rPr>
              <a:t>公有属性：公有属性指的是通过这个类创建的对象都具有的属性，并且每一个通过这个类创建的对象都指向这个唯一的属性。</a:t>
            </a:r>
          </a:p>
          <a:p>
            <a:r>
              <a:rPr lang="zh-CN" altLang="en-US" smtClean="0">
                <a:solidFill>
                  <a:srgbClr val="53585F"/>
                </a:solidFill>
                <a:sym typeface="Helvetica Light"/>
              </a:rPr>
              <a:t>	       一个对象对这个属性做出了修改，也会影响到其他的对象的这个属性。</a:t>
            </a:r>
          </a:p>
          <a:p>
            <a:r>
              <a:rPr lang="zh-CN" altLang="en-US" smtClean="0">
                <a:solidFill>
                  <a:srgbClr val="53585F"/>
                </a:solidFill>
                <a:sym typeface="Helvetica Light"/>
              </a:rPr>
              <a:t>私有属性：私有属性指的是通过这个类创建的对象自己所独有的属性，每一个通过这个类创建的对象的私有属性不一定都一样。</a:t>
            </a:r>
          </a:p>
          <a:p>
            <a:r>
              <a:rPr lang="zh-CN" altLang="en-US" smtClean="0">
                <a:solidFill>
                  <a:srgbClr val="53585F"/>
                </a:solidFill>
                <a:sym typeface="Helvetica Light"/>
              </a:rPr>
              <a:t>	       假使有两个对象具有同名的私有属性，一个对象对它自己的私有属性做出了修改，另外一个对象的私有属性不会有任何变化。</a:t>
            </a:r>
          </a:p>
          <a:p>
            <a:r>
              <a:rPr lang="zh-CN" altLang="en-US" smtClean="0">
                <a:solidFill>
                  <a:srgbClr val="53585F"/>
                </a:solidFill>
                <a:sym typeface="Helvetica Light"/>
              </a:rPr>
              <a:t>	       并且，私有属性仅能够被对象自己访问到，不可能被其他对象访问到。（闭包方式例外）</a:t>
            </a:r>
          </a:p>
          <a:p>
            <a:r>
              <a:rPr lang="zh-CN" altLang="en-US" smtClean="0">
                <a:solidFill>
                  <a:srgbClr val="53585F"/>
                </a:solidFill>
                <a:sym typeface="Helvetica Light"/>
              </a:rPr>
              <a:t>公有方法：公有方法同公有属性一样，表示类中所有用的这个方法能够被这个类的所有实例访问到。</a:t>
            </a:r>
          </a:p>
          <a:p>
            <a:r>
              <a:rPr lang="zh-CN" altLang="en-US" smtClean="0">
                <a:solidFill>
                  <a:srgbClr val="53585F"/>
                </a:solidFill>
                <a:sym typeface="Helvetica Light"/>
              </a:rPr>
              <a:t>私有方法：私有方法同私有属性一样，表示对象中所具有的这个方法仅能够被对象自己访问，其余对象均无法调用。</a:t>
            </a:r>
            <a:r>
              <a:rPr lang="en-US" altLang="zh-CN" smtClean="0">
                <a:solidFill>
                  <a:srgbClr val="53585F"/>
                </a:solidFill>
                <a:sym typeface="Helvetica Light"/>
              </a:rPr>
              <a:t>(</a:t>
            </a:r>
            <a:r>
              <a:rPr lang="zh-CN" altLang="en-US" smtClean="0">
                <a:solidFill>
                  <a:srgbClr val="53585F"/>
                </a:solidFill>
                <a:sym typeface="Helvetica Light"/>
              </a:rPr>
              <a:t>闭包方式例外</a:t>
            </a:r>
            <a:r>
              <a:rPr lang="en-US" altLang="zh-CN" smtClean="0">
                <a:solidFill>
                  <a:srgbClr val="53585F"/>
                </a:solidFill>
                <a:sym typeface="Helvetica Light"/>
              </a:rPr>
              <a:t>)</a:t>
            </a:r>
          </a:p>
          <a:p>
            <a:endParaRPr lang="en-US" altLang="zh-CN" smtClean="0">
              <a:solidFill>
                <a:srgbClr val="53585F"/>
              </a:solidFill>
              <a:sym typeface="Helvetica Light"/>
            </a:endParaRPr>
          </a:p>
          <a:p>
            <a:r>
              <a:rPr lang="zh-CN" altLang="en-US" smtClean="0">
                <a:solidFill>
                  <a:srgbClr val="53585F"/>
                </a:solidFill>
                <a:sym typeface="Helvetica Light"/>
              </a:rPr>
              <a:t>通过上面对面向对象的公有、私有概念的说明，已然发现了构造函数模式的问题：</a:t>
            </a:r>
          </a:p>
          <a:p>
            <a:r>
              <a:rPr lang="zh-CN" altLang="en-US" smtClean="0">
                <a:solidFill>
                  <a:srgbClr val="53585F"/>
                </a:solidFill>
                <a:sym typeface="Helvetica Light"/>
              </a:rPr>
              <a:t>那就是使用构造函数模式构建的类的实例不具备公有属性。</a:t>
            </a:r>
          </a:p>
          <a:p>
            <a:r>
              <a:rPr lang="zh-CN" altLang="en-US" smtClean="0">
                <a:solidFill>
                  <a:srgbClr val="53585F"/>
                </a:solidFill>
                <a:sym typeface="Helvetica Light"/>
              </a:rPr>
              <a:t>所有通过构造函数创建的实例的属性和方法都是私有的，对其他实例不可见的。</a:t>
            </a:r>
          </a:p>
          <a:p>
            <a:r>
              <a:rPr lang="zh-CN" altLang="en-US" smtClean="0">
                <a:solidFill>
                  <a:srgbClr val="53585F"/>
                </a:solidFill>
                <a:sym typeface="Helvetica Light"/>
              </a:rPr>
              <a:t>一个实例的属性或方法做出了修改，对其他实例的属性和方法完全没有影响。</a:t>
            </a:r>
          </a:p>
          <a:p>
            <a:endParaRPr lang="zh-CN" altLang="en-US" smtClean="0">
              <a:solidFill>
                <a:srgbClr val="53585F"/>
              </a:solidFill>
              <a:sym typeface="Helvetica Light"/>
            </a:endParaRPr>
          </a:p>
          <a:p>
            <a:r>
              <a:rPr lang="zh-CN" altLang="en-US" smtClean="0">
                <a:solidFill>
                  <a:srgbClr val="53585F"/>
                </a:solidFill>
                <a:sym typeface="Helvetica Light"/>
              </a:rPr>
              <a:t>这是不合理的地方，面向对象的语言不允许出现这种情况，因此这是构造函数模式不可避免的一个问题。</a:t>
            </a:r>
          </a:p>
          <a:p>
            <a:r>
              <a:rPr lang="zh-CN" altLang="en-US" smtClean="0">
                <a:solidFill>
                  <a:srgbClr val="53585F"/>
                </a:solidFill>
                <a:sym typeface="Helvetica Light"/>
              </a:rPr>
              <a:t>为了解决这个问题，</a:t>
            </a:r>
            <a:r>
              <a:rPr lang="en-US" altLang="zh-CN" smtClean="0">
                <a:solidFill>
                  <a:srgbClr val="53585F"/>
                </a:solidFill>
                <a:sym typeface="Helvetica Light"/>
              </a:rPr>
              <a:t>js</a:t>
            </a:r>
            <a:r>
              <a:rPr lang="zh-CN" altLang="en-US" smtClean="0">
                <a:solidFill>
                  <a:srgbClr val="53585F"/>
                </a:solidFill>
                <a:sym typeface="Helvetica Light"/>
              </a:rPr>
              <a:t>中提出了一个很重要的概念：原型！</a:t>
            </a:r>
          </a:p>
          <a:p>
            <a:r>
              <a:rPr lang="zh-CN" altLang="en-US" smtClean="0">
                <a:solidFill>
                  <a:srgbClr val="53585F"/>
                </a:solidFill>
                <a:sym typeface="Helvetica Light"/>
              </a:rPr>
              <a:t>而原型不正是类的所有实例所共享的一块内存么？因此，配合原型我们就能够将面向对象中的公有化为实现的可能。</a:t>
            </a:r>
          </a:p>
          <a:p>
            <a:r>
              <a:rPr lang="zh-CN" altLang="en-US" smtClean="0">
                <a:solidFill>
                  <a:srgbClr val="53585F"/>
                </a:solidFill>
                <a:sym typeface="Helvetica Light"/>
              </a:rPr>
              <a:t>而这种通过原型解决问题的思路正是我们的第三种设计模式：原型模式！</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Rot="1" noChangeAspect="1" noTextEdit="1"/>
          </p:cNvSpPr>
          <p:nvPr>
            <p:ph type="sldImg"/>
          </p:nvPr>
        </p:nvSpPr>
        <p:spPr>
          <a:xfrm>
            <a:off x="381000" y="685800"/>
            <a:ext cx="6096000" cy="3429000"/>
          </a:xfrm>
        </p:spPr>
      </p:sp>
      <p:sp>
        <p:nvSpPr>
          <p:cNvPr id="2355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Rot="1" noChangeAspect="1" noTextEdit="1"/>
          </p:cNvSpPr>
          <p:nvPr>
            <p:ph type="sldImg"/>
          </p:nvPr>
        </p:nvSpPr>
        <p:spPr>
          <a:xfrm>
            <a:off x="381000" y="685800"/>
            <a:ext cx="6096000" cy="3429000"/>
          </a:xfrm>
        </p:spPr>
      </p:sp>
      <p:sp>
        <p:nvSpPr>
          <p:cNvPr id="7885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noRot="1" noChangeAspect="1" noTextEdit="1"/>
          </p:cNvSpPr>
          <p:nvPr>
            <p:ph type="sldImg"/>
          </p:nvPr>
        </p:nvSpPr>
        <p:spPr>
          <a:xfrm>
            <a:off x="381000" y="685800"/>
            <a:ext cx="6096000" cy="3429000"/>
          </a:xfrm>
        </p:spPr>
      </p:sp>
      <p:sp>
        <p:nvSpPr>
          <p:cNvPr id="80898" name="Rectangle 3"/>
          <p:cNvSpPr>
            <a:spLocks noGrp="1"/>
          </p:cNvSpPr>
          <p:nvPr>
            <p:ph type="body" idx="1"/>
          </p:nvPr>
        </p:nvSpPr>
        <p:spPr/>
        <p:txBody>
          <a:bodyPr/>
          <a:lstStyle/>
          <a:p>
            <a:r>
              <a:rPr lang="zh-CN" altLang="en-US" smtClean="0">
                <a:solidFill>
                  <a:srgbClr val="53585F"/>
                </a:solidFill>
                <a:sym typeface="Helvetica Light"/>
              </a:rPr>
              <a:t>原型模式虽然解决了</a:t>
            </a:r>
            <a:r>
              <a:rPr lang="en-US" altLang="zh-CN" smtClean="0">
                <a:solidFill>
                  <a:srgbClr val="53585F"/>
                </a:solidFill>
                <a:sym typeface="Helvetica Light"/>
              </a:rPr>
              <a:t>oop</a:t>
            </a:r>
            <a:r>
              <a:rPr lang="zh-CN" altLang="en-US" smtClean="0">
                <a:solidFill>
                  <a:srgbClr val="53585F"/>
                </a:solidFill>
                <a:sym typeface="Helvetica Light"/>
              </a:rPr>
              <a:t>中的公有特性，但是相应的原型模式却令对象失去了私有。</a:t>
            </a:r>
          </a:p>
          <a:p>
            <a:r>
              <a:rPr lang="zh-CN" altLang="en-US" smtClean="0">
                <a:solidFill>
                  <a:srgbClr val="53585F"/>
                </a:solidFill>
                <a:sym typeface="Helvetica Light"/>
              </a:rPr>
              <a:t>而构造模式能够解决</a:t>
            </a:r>
            <a:r>
              <a:rPr lang="en-US" altLang="zh-CN" smtClean="0">
                <a:solidFill>
                  <a:srgbClr val="53585F"/>
                </a:solidFill>
                <a:sym typeface="Helvetica Light"/>
              </a:rPr>
              <a:t>oop</a:t>
            </a:r>
            <a:r>
              <a:rPr lang="zh-CN" altLang="en-US" smtClean="0">
                <a:solidFill>
                  <a:srgbClr val="53585F"/>
                </a:solidFill>
                <a:sym typeface="Helvetica Light"/>
              </a:rPr>
              <a:t>中的私有特性，但是构造模式却不能令对象拥有公有。</a:t>
            </a:r>
          </a:p>
          <a:p>
            <a:endParaRPr lang="zh-CN" altLang="en-US" smtClean="0">
              <a:solidFill>
                <a:srgbClr val="53585F"/>
              </a:solidFill>
              <a:sym typeface="Helvetica Light"/>
            </a:endParaRPr>
          </a:p>
          <a:p>
            <a:r>
              <a:rPr lang="zh-CN" altLang="en-US" smtClean="0">
                <a:solidFill>
                  <a:srgbClr val="53585F"/>
                </a:solidFill>
                <a:sym typeface="Helvetica Light"/>
              </a:rPr>
              <a:t>因此，我们为了弥补</a:t>
            </a:r>
            <a:r>
              <a:rPr lang="en-US" altLang="zh-CN" smtClean="0">
                <a:solidFill>
                  <a:srgbClr val="53585F"/>
                </a:solidFill>
                <a:sym typeface="Helvetica Light"/>
              </a:rPr>
              <a:t>js</a:t>
            </a:r>
            <a:r>
              <a:rPr lang="zh-CN" altLang="en-US" smtClean="0">
                <a:solidFill>
                  <a:srgbClr val="53585F"/>
                </a:solidFill>
                <a:sym typeface="Helvetica Light"/>
              </a:rPr>
              <a:t>中对于</a:t>
            </a:r>
            <a:r>
              <a:rPr lang="en-US" altLang="zh-CN" smtClean="0">
                <a:solidFill>
                  <a:srgbClr val="53585F"/>
                </a:solidFill>
                <a:sym typeface="Helvetica Light"/>
              </a:rPr>
              <a:t>oop</a:t>
            </a:r>
            <a:r>
              <a:rPr lang="zh-CN" altLang="en-US" smtClean="0">
                <a:solidFill>
                  <a:srgbClr val="53585F"/>
                </a:solidFill>
                <a:sym typeface="Helvetica Light"/>
              </a:rPr>
              <a:t>中公私有两大特性实现的缺憾，我们把原型模式和构造模式结合起来</a:t>
            </a:r>
          </a:p>
          <a:p>
            <a:r>
              <a:rPr lang="zh-CN" altLang="en-US" smtClean="0">
                <a:solidFill>
                  <a:srgbClr val="53585F"/>
                </a:solidFill>
                <a:sym typeface="Helvetica Light"/>
              </a:rPr>
              <a:t>需要私有的位置我们采用构造函数模式来声明</a:t>
            </a:r>
          </a:p>
          <a:p>
            <a:r>
              <a:rPr lang="zh-CN" altLang="en-US" smtClean="0">
                <a:solidFill>
                  <a:srgbClr val="53585F"/>
                </a:solidFill>
                <a:sym typeface="Helvetica Light"/>
              </a:rPr>
              <a:t>需要公有的位置我们采用原型模式来解决</a:t>
            </a:r>
          </a:p>
          <a:p>
            <a:r>
              <a:rPr lang="zh-CN" altLang="en-US" smtClean="0">
                <a:solidFill>
                  <a:srgbClr val="53585F"/>
                </a:solidFill>
                <a:sym typeface="Helvetica Light"/>
              </a:rPr>
              <a:t>这样，</a:t>
            </a:r>
            <a:r>
              <a:rPr lang="en-US" altLang="zh-CN" smtClean="0">
                <a:solidFill>
                  <a:srgbClr val="53585F"/>
                </a:solidFill>
                <a:sym typeface="Helvetica Light"/>
              </a:rPr>
              <a:t>js</a:t>
            </a:r>
            <a:r>
              <a:rPr lang="zh-CN" altLang="en-US" smtClean="0">
                <a:solidFill>
                  <a:srgbClr val="53585F"/>
                </a:solidFill>
                <a:sym typeface="Helvetica Light"/>
              </a:rPr>
              <a:t>的公私有特性就被实现了出来。而实现这种特性的过程或者说这种设计模式被称为：混合设计模式。这也是</a:t>
            </a:r>
            <a:r>
              <a:rPr lang="en-US" altLang="zh-CN" smtClean="0">
                <a:solidFill>
                  <a:srgbClr val="53585F"/>
                </a:solidFill>
                <a:sym typeface="Helvetica Light"/>
              </a:rPr>
              <a:t>js</a:t>
            </a:r>
            <a:r>
              <a:rPr lang="zh-CN" altLang="en-US" smtClean="0">
                <a:solidFill>
                  <a:srgbClr val="53585F"/>
                </a:solidFill>
                <a:sym typeface="Helvetica Light"/>
              </a:rPr>
              <a:t>中使用类和实例的时候最常见的一种设计模式</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p:cNvSpPr>
            <a:spLocks noGrp="1" noRot="1" noChangeAspect="1" noTextEdit="1"/>
          </p:cNvSpPr>
          <p:nvPr>
            <p:ph type="sldImg"/>
          </p:nvPr>
        </p:nvSpPr>
        <p:spPr>
          <a:xfrm>
            <a:off x="381000" y="685800"/>
            <a:ext cx="6096000" cy="3429000"/>
          </a:xfrm>
        </p:spPr>
      </p:sp>
      <p:sp>
        <p:nvSpPr>
          <p:cNvPr id="8294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Rot="1" noChangeAspect="1" noTextEdit="1"/>
          </p:cNvSpPr>
          <p:nvPr>
            <p:ph type="sldImg"/>
          </p:nvPr>
        </p:nvSpPr>
        <p:spPr>
          <a:xfrm>
            <a:off x="381000" y="685800"/>
            <a:ext cx="6096000" cy="3429000"/>
          </a:xfrm>
        </p:spPr>
      </p:sp>
      <p:sp>
        <p:nvSpPr>
          <p:cNvPr id="84994"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noRot="1" noChangeAspect="1" noTextEdit="1"/>
          </p:cNvSpPr>
          <p:nvPr>
            <p:ph type="sldImg"/>
          </p:nvPr>
        </p:nvSpPr>
        <p:spPr>
          <a:xfrm>
            <a:off x="381000" y="685800"/>
            <a:ext cx="6096000" cy="3429000"/>
          </a:xfrm>
        </p:spPr>
      </p:sp>
      <p:sp>
        <p:nvSpPr>
          <p:cNvPr id="8704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Rot="1" noChangeAspect="1" noTextEdit="1"/>
          </p:cNvSpPr>
          <p:nvPr>
            <p:ph type="sldImg"/>
          </p:nvPr>
        </p:nvSpPr>
        <p:spPr>
          <a:xfrm>
            <a:off x="381000" y="685800"/>
            <a:ext cx="6096000" cy="3429000"/>
          </a:xfrm>
        </p:spPr>
      </p:sp>
      <p:sp>
        <p:nvSpPr>
          <p:cNvPr id="2560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Rot="1" noChangeAspect="1" noTextEdit="1"/>
          </p:cNvSpPr>
          <p:nvPr>
            <p:ph type="sldImg"/>
          </p:nvPr>
        </p:nvSpPr>
        <p:spPr>
          <a:xfrm>
            <a:off x="381000" y="685800"/>
            <a:ext cx="6096000" cy="3429000"/>
          </a:xfrm>
        </p:spPr>
      </p:sp>
      <p:sp>
        <p:nvSpPr>
          <p:cNvPr id="27650"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Rot="1" noChangeAspect="1" noTextEdit="1"/>
          </p:cNvSpPr>
          <p:nvPr>
            <p:ph type="sldImg"/>
          </p:nvPr>
        </p:nvSpPr>
        <p:spPr>
          <a:xfrm>
            <a:off x="381000" y="685800"/>
            <a:ext cx="6096000" cy="3429000"/>
          </a:xfrm>
        </p:spPr>
      </p:sp>
      <p:sp>
        <p:nvSpPr>
          <p:cNvPr id="29698"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Rot="1" noChangeAspect="1" noTextEdit="1"/>
          </p:cNvSpPr>
          <p:nvPr>
            <p:ph type="sldImg"/>
          </p:nvPr>
        </p:nvSpPr>
        <p:spPr>
          <a:xfrm>
            <a:off x="381000" y="685800"/>
            <a:ext cx="6096000" cy="3429000"/>
          </a:xfrm>
        </p:spPr>
      </p:sp>
      <p:sp>
        <p:nvSpPr>
          <p:cNvPr id="31746"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Rot="1" noChangeAspect="1" noTextEdit="1"/>
          </p:cNvSpPr>
          <p:nvPr>
            <p:ph type="sldImg"/>
          </p:nvPr>
        </p:nvSpPr>
        <p:spPr>
          <a:xfrm>
            <a:off x="381000" y="685800"/>
            <a:ext cx="6096000" cy="3429000"/>
          </a:xfrm>
        </p:spPr>
      </p:sp>
      <p:sp>
        <p:nvSpPr>
          <p:cNvPr id="33794" name="Rectangle 3"/>
          <p:cNvSpPr>
            <a:spLocks noGrp="1"/>
          </p:cNvSpPr>
          <p:nvPr>
            <p:ph type="body" idx="1"/>
          </p:nvPr>
        </p:nvSpPr>
        <p:spPr/>
        <p:txBody>
          <a:bodyPr/>
          <a:lstStyle/>
          <a:p>
            <a:r>
              <a:rPr lang="zh-CN" altLang="en-US" smtClean="0">
                <a:solidFill>
                  <a:srgbClr val="53585F"/>
                </a:solidFill>
                <a:sym typeface="Helvetica Light"/>
              </a:rPr>
              <a:t>在之前讲函数的时候之所以没有说构造函数，是因为如果使用构造函数，就必须说明类的概念。所以这里才说明</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a:spLocks noGrp="1" noRot="1" noChangeAspect="1" noTextEdit="1"/>
          </p:cNvSpPr>
          <p:nvPr>
            <p:ph type="sldImg"/>
          </p:nvPr>
        </p:nvSpPr>
        <p:spPr>
          <a:xfrm>
            <a:off x="381000" y="685800"/>
            <a:ext cx="6096000" cy="3429000"/>
          </a:xfrm>
        </p:spPr>
      </p:sp>
      <p:sp>
        <p:nvSpPr>
          <p:cNvPr id="35842" name="Rectangle 3"/>
          <p:cNvSpPr>
            <a:spLocks noGrp="1"/>
          </p:cNvSpPr>
          <p:nvPr>
            <p:ph type="body" idx="1"/>
          </p:nvPr>
        </p:nvSpPr>
        <p:spPr/>
        <p:txBody>
          <a:bodyPr/>
          <a:lstStyle/>
          <a:p>
            <a:endParaRPr lang="zh-CN" altLang="en-US" smtClean="0">
              <a:solidFill>
                <a:srgbClr val="53585F"/>
              </a:solidFill>
              <a:sym typeface="Helvetica 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rPr lang="zh-CN" altLang="en-US"/>
              <a:t>单击此处编辑母版标题样式</a:t>
            </a:r>
            <a:endParaRPr/>
          </a:p>
        </p:txBody>
      </p:sp>
      <p:sp>
        <p:nvSpPr>
          <p:cNvPr id="12" name="Shape 12"/>
          <p:cNvSpPr>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6114B0BB-D8B8-4988-8EC0-20B7C69A279B}" type="slidenum">
              <a:rPr/>
              <a:pPr>
                <a:defRPr/>
              </a:p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lvl1pPr>
          </a:lstStyle>
          <a:p>
            <a:pPr lvl="0"/>
            <a:r>
              <a:rPr lang="zh-CN" altLang="en-US"/>
              <a:t>单击此处编辑母版文本样式</a:t>
            </a:r>
          </a:p>
        </p:txBody>
      </p:sp>
      <p:sp>
        <p:nvSpPr>
          <p:cNvPr id="94" name="Shape 94"/>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lvl1pPr>
          </a:lstStyle>
          <a:p>
            <a:pPr lvl="0"/>
            <a:r>
              <a:rPr lang="zh-CN" altLang="en-US"/>
              <a:t>单击此处编辑母版文本样式</a:t>
            </a:r>
          </a:p>
        </p:txBody>
      </p:sp>
      <p:sp>
        <p:nvSpPr>
          <p:cNvPr id="4" name="Shape 4"/>
          <p:cNvSpPr>
            <a:spLocks noGrp="1"/>
          </p:cNvSpPr>
          <p:nvPr>
            <p:ph type="sldNum" sz="quarter" idx="15"/>
          </p:nvPr>
        </p:nvSpPr>
        <p:spPr>
          <a:ln/>
        </p:spPr>
        <p:txBody>
          <a:bodyPr/>
          <a:lstStyle>
            <a:lvl1pPr>
              <a:defRPr/>
            </a:lvl1pPr>
          </a:lstStyle>
          <a:p>
            <a:pPr>
              <a:defRPr/>
            </a:pPr>
            <a:fld id="{F9DE7CF1-8CE8-4E57-8067-AFA8861B85EF}" type="slidenum">
              <a:rPr/>
              <a:pPr>
                <a:defRPr/>
              </a:p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439" tIns="45719" rIns="91439" bIns="45719" anchor="t">
            <a:noAutofit/>
          </a:bodyPr>
          <a:lstStyle/>
          <a:p>
            <a:pPr lvl="0"/>
            <a:endParaRPr noProof="0">
              <a:sym typeface="Helvetica Light"/>
            </a:endParaRPr>
          </a:p>
        </p:txBody>
      </p:sp>
      <p:sp>
        <p:nvSpPr>
          <p:cNvPr id="3" name="Shape 4"/>
          <p:cNvSpPr>
            <a:spLocks noGrp="1"/>
          </p:cNvSpPr>
          <p:nvPr>
            <p:ph type="sldNum" sz="quarter" idx="14"/>
          </p:nvPr>
        </p:nvSpPr>
        <p:spPr>
          <a:ln/>
        </p:spPr>
        <p:txBody>
          <a:bodyPr/>
          <a:lstStyle>
            <a:lvl1pPr>
              <a:defRPr/>
            </a:lvl1pPr>
          </a:lstStyle>
          <a:p>
            <a:pPr>
              <a:defRPr/>
            </a:pPr>
            <a:fld id="{35A72F8A-5A71-475D-8925-C5A2E717FBB2}" type="slidenum">
              <a:rPr/>
              <a:pPr>
                <a:defRPr/>
              </a:p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2" name="Shape 4"/>
          <p:cNvSpPr>
            <a:spLocks noGrp="1"/>
          </p:cNvSpPr>
          <p:nvPr>
            <p:ph type="sldNum" sz="quarter" idx="10"/>
          </p:nvPr>
        </p:nvSpPr>
        <p:spPr>
          <a:ln/>
        </p:spPr>
        <p:txBody>
          <a:bodyPr/>
          <a:lstStyle>
            <a:lvl1pPr>
              <a:defRPr/>
            </a:lvl1pPr>
          </a:lstStyle>
          <a:p>
            <a:pPr>
              <a:defRPr/>
            </a:pPr>
            <a:fld id="{692049EA-E891-4153-A1E0-B4B0C8087B7E}" type="slidenum">
              <a:rPr/>
              <a:pPr>
                <a:defRPr/>
              </a:pPr>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pPr>
              <a:defRPr/>
            </a:pPr>
            <a:fld id="{90889CE4-6A67-483E-87ED-269753700698}"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Shape 20"/>
          <p:cNvSpPr>
            <a:spLocks noGrp="1"/>
          </p:cNvSpPr>
          <p:nvPr>
            <p:ph type="pic" idx="13"/>
          </p:nvPr>
        </p:nvSpPr>
        <p:spPr>
          <a:xfrm>
            <a:off x="3125968" y="673100"/>
            <a:ext cx="18135601" cy="8737600"/>
          </a:xfrm>
          <a:prstGeom prst="rect">
            <a:avLst/>
          </a:prstGeom>
        </p:spPr>
        <p:txBody>
          <a:bodyPr lIns="91439" tIns="45719" rIns="91439" bIns="45719" anchor="t">
            <a:noAutofit/>
          </a:bodyPr>
          <a:lstStyle/>
          <a:p>
            <a:pPr lvl="0"/>
            <a:endParaRPr noProof="0">
              <a:sym typeface="Helvetica Light"/>
            </a:endParaRPr>
          </a:p>
        </p:txBody>
      </p:sp>
      <p:sp>
        <p:nvSpPr>
          <p:cNvPr id="21" name="Shape 21"/>
          <p:cNvSpPr>
            <a:spLocks noGrp="1"/>
          </p:cNvSpPr>
          <p:nvPr>
            <p:ph type="title"/>
          </p:nvPr>
        </p:nvSpPr>
        <p:spPr>
          <a:xfrm>
            <a:off x="635000" y="9448800"/>
            <a:ext cx="23114000" cy="2006600"/>
          </a:xfrm>
          <a:prstGeom prst="rect">
            <a:avLst/>
          </a:prstGeom>
        </p:spPr>
        <p:txBody>
          <a:bodyPr anchor="b"/>
          <a:lstStyle/>
          <a:p>
            <a:r>
              <a:rPr lang="zh-CN" altLang="en-US"/>
              <a:t>单击此处编辑母版标题样式</a:t>
            </a:r>
            <a:endParaRPr/>
          </a:p>
        </p:txBody>
      </p:sp>
      <p:sp>
        <p:nvSpPr>
          <p:cNvPr id="22" name="Shape 22"/>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CA0D460F-C23B-4573-9568-E6F5601EE97C}" type="slidenum">
              <a:rPr/>
              <a:pPr>
                <a:defRPr/>
              </a:p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A0DA02EF-53EF-4527-872D-CB543E16CD93}" type="slidenum">
              <a:rPr/>
              <a:pPr>
                <a:defRPr/>
              </a:p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pPr lvl="0"/>
            <a:endParaRPr noProof="0">
              <a:sym typeface="Helvetica Light"/>
            </a:endParaRPr>
          </a:p>
        </p:txBody>
      </p:sp>
      <p:sp>
        <p:nvSpPr>
          <p:cNvPr id="39" name="Shape 39"/>
          <p:cNvSpPr>
            <a:spLocks noGrp="1"/>
          </p:cNvSpPr>
          <p:nvPr>
            <p:ph type="title"/>
          </p:nvPr>
        </p:nvSpPr>
        <p:spPr>
          <a:xfrm>
            <a:off x="1651000" y="1104900"/>
            <a:ext cx="10223500" cy="5613400"/>
          </a:xfrm>
          <a:prstGeom prst="rect">
            <a:avLst/>
          </a:prstGeom>
        </p:spPr>
        <p:txBody>
          <a:bodyPr anchor="b"/>
          <a:lstStyle>
            <a:lvl1pPr>
              <a:defRPr sz="8400"/>
            </a:lvl1pPr>
          </a:lstStyle>
          <a:p>
            <a:r>
              <a:rPr lang="zh-CN" altLang="en-US"/>
              <a:t>单击此处编辑母版标题样式</a:t>
            </a:r>
            <a:endParaRPr/>
          </a:p>
        </p:txBody>
      </p:sp>
      <p:sp>
        <p:nvSpPr>
          <p:cNvPr id="40" name="Shape 40"/>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C097F89E-22E0-44C2-B2FD-3DBC69A39558}" type="slidenum">
              <a:rPr/>
              <a:pPr>
                <a:defRPr/>
              </a:p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7F33BED8-4D5C-4AF8-8164-FB3D0E36A9EB}" type="slidenum">
              <a:rPr/>
              <a:pPr>
                <a:defRPr/>
              </a:p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rPr lang="zh-CN" altLang="en-US"/>
              <a:t>单击此处编辑母版标题样式</a:t>
            </a:r>
            <a:endParaRPr/>
          </a:p>
        </p:txBody>
      </p:sp>
      <p:sp>
        <p:nvSpPr>
          <p:cNvPr id="57" name="Shape 57"/>
          <p:cNvSpPr>
            <a:spLocks noGrp="1"/>
          </p:cNvSpPr>
          <p:nvPr>
            <p:ph type="body" idx="1"/>
          </p:nvPr>
        </p:nvSpPr>
        <p:spPr>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FAABD387-1C66-4932-BBD4-851B7CB93624}" type="slidenum">
              <a:rPr/>
              <a:pPr>
                <a:defRPr/>
              </a:p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pPr lvl="0"/>
            <a:endParaRPr noProof="0">
              <a:sym typeface="Helvetica Light"/>
            </a:endParaRPr>
          </a:p>
        </p:txBody>
      </p:sp>
      <p:sp>
        <p:nvSpPr>
          <p:cNvPr id="66" name="Shape 66"/>
          <p:cNvSpPr>
            <a:spLocks noGrp="1"/>
          </p:cNvSpPr>
          <p:nvPr>
            <p:ph type="title"/>
          </p:nvPr>
        </p:nvSpPr>
        <p:spPr>
          <a:prstGeom prst="rect">
            <a:avLst/>
          </a:prstGeom>
        </p:spPr>
        <p:txBody>
          <a:bodyPr/>
          <a:lstStyle/>
          <a:p>
            <a:r>
              <a:rPr lang="zh-CN" altLang="en-US"/>
              <a:t>单击此处编辑母版标题样式</a:t>
            </a:r>
            <a:endParaRPr/>
          </a:p>
        </p:txBody>
      </p:sp>
      <p:sp>
        <p:nvSpPr>
          <p:cNvPr id="67" name="Shape 67"/>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A556DCD0-B3EC-434D-908D-5146BAB35173}" type="slidenum">
              <a:rPr/>
              <a:pPr>
                <a:defRPr/>
              </a:p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0" y="1778000"/>
            <a:ext cx="21005800" cy="101473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3" name="Shape 4"/>
          <p:cNvSpPr>
            <a:spLocks noGrp="1"/>
          </p:cNvSpPr>
          <p:nvPr>
            <p:ph type="sldNum" sz="quarter" idx="10"/>
          </p:nvPr>
        </p:nvSpPr>
        <p:spPr>
          <a:ln/>
        </p:spPr>
        <p:txBody>
          <a:bodyPr/>
          <a:lstStyle>
            <a:lvl1pPr>
              <a:defRPr/>
            </a:lvl1pPr>
          </a:lstStyle>
          <a:p>
            <a:pPr>
              <a:defRPr/>
            </a:pPr>
            <a:fld id="{8265B68E-5036-4368-AAA3-FA4CCC193103}" type="slidenum">
              <a:rPr/>
              <a:pPr>
                <a:defRPr/>
              </a:p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4" name="Shape 84"/>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5" name="Shape 85"/>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pPr lvl="0"/>
            <a:endParaRPr noProof="0">
              <a:sym typeface="Helvetica Light"/>
            </a:endParaRPr>
          </a:p>
        </p:txBody>
      </p:sp>
      <p:sp>
        <p:nvSpPr>
          <p:cNvPr id="5" name="Shape 4"/>
          <p:cNvSpPr>
            <a:spLocks noGrp="1"/>
          </p:cNvSpPr>
          <p:nvPr>
            <p:ph type="sldNum" sz="quarter" idx="16"/>
          </p:nvPr>
        </p:nvSpPr>
        <p:spPr>
          <a:ln/>
        </p:spPr>
        <p:txBody>
          <a:bodyPr/>
          <a:lstStyle>
            <a:lvl1pPr>
              <a:defRPr/>
            </a:lvl1pPr>
          </a:lstStyle>
          <a:p>
            <a:pPr>
              <a:defRPr/>
            </a:pPr>
            <a:fld id="{61F652E0-4B4A-4043-9316-1C3794169480}" type="slidenum">
              <a:rPr/>
              <a:pPr>
                <a:defRPr/>
              </a:p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Shape 2"/>
          <p:cNvSpPr>
            <a:spLocks noGrp="1"/>
          </p:cNvSpPr>
          <p:nvPr>
            <p:ph type="title"/>
          </p:nvPr>
        </p:nvSpPr>
        <p:spPr bwMode="auto">
          <a:xfrm>
            <a:off x="1689100" y="952500"/>
            <a:ext cx="21005800" cy="22860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标题文本</a:t>
            </a:r>
          </a:p>
        </p:txBody>
      </p:sp>
      <p:sp>
        <p:nvSpPr>
          <p:cNvPr id="1027" name="Shape 3"/>
          <p:cNvSpPr>
            <a:spLocks noGrp="1"/>
          </p:cNvSpPr>
          <p:nvPr>
            <p:ph type="body" idx="1"/>
          </p:nvPr>
        </p:nvSpPr>
        <p:spPr bwMode="auto">
          <a:xfrm>
            <a:off x="1689100" y="3238500"/>
            <a:ext cx="21005800" cy="92075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正文级别 </a:t>
            </a:r>
            <a:r>
              <a:rPr lang="en-US" altLang="zh-CN" smtClean="0">
                <a:sym typeface="Helvetica Light"/>
              </a:rPr>
              <a:t>1</a:t>
            </a:r>
          </a:p>
          <a:p>
            <a:pPr lvl="1"/>
            <a:r>
              <a:rPr lang="zh-CN" altLang="en-US" smtClean="0">
                <a:sym typeface="Helvetica Light"/>
              </a:rPr>
              <a:t>正文级别 </a:t>
            </a:r>
            <a:r>
              <a:rPr lang="en-US" altLang="zh-CN" smtClean="0">
                <a:sym typeface="Helvetica Light"/>
              </a:rPr>
              <a:t>2</a:t>
            </a:r>
          </a:p>
          <a:p>
            <a:pPr lvl="2"/>
            <a:r>
              <a:rPr lang="zh-CN" altLang="en-US" smtClean="0">
                <a:sym typeface="Helvetica Light"/>
              </a:rPr>
              <a:t>正文级别 </a:t>
            </a:r>
            <a:r>
              <a:rPr lang="en-US" altLang="zh-CN" smtClean="0">
                <a:sym typeface="Helvetica Light"/>
              </a:rPr>
              <a:t>3</a:t>
            </a:r>
          </a:p>
          <a:p>
            <a:pPr lvl="3"/>
            <a:r>
              <a:rPr lang="zh-CN" altLang="en-US" smtClean="0">
                <a:sym typeface="Helvetica Light"/>
              </a:rPr>
              <a:t>正文级别 </a:t>
            </a:r>
            <a:r>
              <a:rPr lang="en-US" altLang="zh-CN" smtClean="0">
                <a:sym typeface="Helvetica Light"/>
              </a:rPr>
              <a:t>4</a:t>
            </a:r>
          </a:p>
          <a:p>
            <a:pPr lvl="4"/>
            <a:r>
              <a:rPr lang="zh-CN" altLang="en-US" smtClean="0">
                <a:sym typeface="Helvetica Light"/>
              </a:rPr>
              <a:t>正文级别 </a:t>
            </a:r>
            <a:r>
              <a:rPr lang="en-US" altLang="zh-CN" smtClean="0">
                <a:sym typeface="Helvetica Light"/>
              </a:rPr>
              <a:t>5</a:t>
            </a:r>
          </a:p>
        </p:txBody>
      </p:sp>
      <p:sp>
        <p:nvSpPr>
          <p:cNvPr id="4" name="Shape 4"/>
          <p:cNvSpPr>
            <a:spLocks noGrp="1"/>
          </p:cNvSpPr>
          <p:nvPr>
            <p:ph type="sldNum" sz="quarter" idx="2"/>
          </p:nvPr>
        </p:nvSpPr>
        <p:spPr>
          <a:xfrm>
            <a:off x="11931650" y="13081000"/>
            <a:ext cx="506413" cy="466725"/>
          </a:xfrm>
          <a:prstGeom prst="rect">
            <a:avLst/>
          </a:prstGeom>
          <a:ln w="12700">
            <a:miter lim="400000"/>
          </a:ln>
        </p:spPr>
        <p:txBody>
          <a:bodyPr wrap="none" lIns="50800" tIns="50800" rIns="50800" bIns="50800">
            <a:spAutoFit/>
          </a:bodyPr>
          <a:lstStyle>
            <a:lvl1pPr algn="ctr" fontAlgn="auto" hangingPunct="0">
              <a:spcBef>
                <a:spcPts val="0"/>
              </a:spcBef>
              <a:spcAft>
                <a:spcPts val="0"/>
              </a:spcAft>
              <a:defRPr sz="2400" kern="0">
                <a:latin typeface="+mn-lt"/>
                <a:ea typeface="+mn-ea"/>
                <a:cs typeface="+mn-cs"/>
              </a:defRPr>
            </a:lvl1pPr>
          </a:lstStyle>
          <a:p>
            <a:pPr>
              <a:defRPr/>
            </a:pPr>
            <a:fld id="{64BD28CD-25C7-49C0-BC1A-68FD5E5A99A9}" type="slidenum">
              <a:rPr/>
              <a:pPr>
                <a:defRPr/>
              </a:pPr>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algn="ctr" defTabSz="825500" rtl="0" eaLnBrk="0" fontAlgn="base" hangingPunct="0">
        <a:spcBef>
          <a:spcPct val="0"/>
        </a:spcBef>
        <a:spcAft>
          <a:spcPct val="0"/>
        </a:spcAft>
        <a:defRPr sz="11200">
          <a:solidFill>
            <a:srgbClr val="000000"/>
          </a:solidFill>
          <a:latin typeface="+mn-lt"/>
          <a:ea typeface="+mn-ea"/>
          <a:cs typeface="+mn-cs"/>
          <a:sym typeface="Helvetica Light"/>
        </a:defRPr>
      </a:lvl1pPr>
      <a:lvl2pPr algn="ctr" defTabSz="825500" rtl="0" eaLnBrk="0" fontAlgn="base" hangingPunct="0">
        <a:spcBef>
          <a:spcPct val="0"/>
        </a:spcBef>
        <a:spcAft>
          <a:spcPct val="0"/>
        </a:spcAft>
        <a:defRPr sz="11200">
          <a:solidFill>
            <a:srgbClr val="000000"/>
          </a:solidFill>
          <a:latin typeface="+mn-lt"/>
          <a:ea typeface="+mn-ea"/>
          <a:cs typeface="+mn-cs"/>
          <a:sym typeface="Helvetica Light"/>
        </a:defRPr>
      </a:lvl2pPr>
      <a:lvl3pPr algn="ctr" defTabSz="825500" rtl="0" eaLnBrk="0" fontAlgn="base" hangingPunct="0">
        <a:spcBef>
          <a:spcPct val="0"/>
        </a:spcBef>
        <a:spcAft>
          <a:spcPct val="0"/>
        </a:spcAft>
        <a:defRPr sz="11200">
          <a:solidFill>
            <a:srgbClr val="000000"/>
          </a:solidFill>
          <a:latin typeface="+mn-lt"/>
          <a:ea typeface="+mn-ea"/>
          <a:cs typeface="+mn-cs"/>
          <a:sym typeface="Helvetica Light"/>
        </a:defRPr>
      </a:lvl3pPr>
      <a:lvl4pPr algn="ctr" defTabSz="825500" rtl="0" eaLnBrk="0" fontAlgn="base" hangingPunct="0">
        <a:spcBef>
          <a:spcPct val="0"/>
        </a:spcBef>
        <a:spcAft>
          <a:spcPct val="0"/>
        </a:spcAft>
        <a:defRPr sz="11200">
          <a:solidFill>
            <a:srgbClr val="000000"/>
          </a:solidFill>
          <a:latin typeface="+mn-lt"/>
          <a:ea typeface="+mn-ea"/>
          <a:cs typeface="+mn-cs"/>
          <a:sym typeface="Helvetica Light"/>
        </a:defRPr>
      </a:lvl4pPr>
      <a:lvl5pPr algn="ctr" defTabSz="825500" rtl="0" eaLnBrk="0" fontAlgn="base" hangingPunct="0">
        <a:spcBef>
          <a:spcPct val="0"/>
        </a:spcBef>
        <a:spcAft>
          <a:spcPct val="0"/>
        </a:spcAft>
        <a:defRPr sz="11200">
          <a:solidFill>
            <a:srgbClr val="000000"/>
          </a:solidFill>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9pPr>
    </p:titleStyle>
    <p:bodyStyle>
      <a:lvl1pPr marL="63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1pPr>
      <a:lvl2pPr marL="127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2pPr>
      <a:lvl3pPr marL="190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3pPr>
      <a:lvl4pPr marL="254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4pPr>
      <a:lvl5pPr marL="317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2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3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pasted-image.tiff"/>
          <p:cNvPicPr>
            <a:picLocks noChangeAspect="1"/>
          </p:cNvPicPr>
          <p:nvPr/>
        </p:nvPicPr>
        <p:blipFill>
          <a:blip r:embed="rId2"/>
          <a:srcRect/>
          <a:stretch>
            <a:fillRect/>
          </a:stretch>
        </p:blipFill>
        <p:spPr bwMode="auto">
          <a:xfrm>
            <a:off x="-28575" y="-171450"/>
            <a:ext cx="24441150" cy="15274925"/>
          </a:xfrm>
          <a:prstGeom prst="rect">
            <a:avLst/>
          </a:prstGeom>
          <a:noFill/>
          <a:ln w="12700">
            <a:noFill/>
            <a:miter lim="400000"/>
            <a:headEnd/>
            <a:tailEnd/>
          </a:ln>
        </p:spPr>
      </p:pic>
      <p:pic>
        <p:nvPicPr>
          <p:cNvPr id="16386" name="pasted-image.tiff"/>
          <p:cNvPicPr>
            <a:picLocks noChangeAspect="1"/>
          </p:cNvPicPr>
          <p:nvPr/>
        </p:nvPicPr>
        <p:blipFill>
          <a:blip r:embed="rId3"/>
          <a:srcRect/>
          <a:stretch>
            <a:fillRect/>
          </a:stretch>
        </p:blipFill>
        <p:spPr bwMode="auto">
          <a:xfrm>
            <a:off x="3905250" y="-1947863"/>
            <a:ext cx="21518563" cy="16111538"/>
          </a:xfrm>
          <a:prstGeom prst="rect">
            <a:avLst/>
          </a:prstGeom>
          <a:noFill/>
          <a:ln w="12700">
            <a:noFill/>
            <a:miter lim="400000"/>
            <a:headEnd/>
            <a:tailEnd/>
          </a:ln>
        </p:spPr>
      </p:pic>
      <p:pic>
        <p:nvPicPr>
          <p:cNvPr id="16387" name="pasted-image.tiff"/>
          <p:cNvPicPr>
            <a:picLocks noChangeAspect="1"/>
          </p:cNvPicPr>
          <p:nvPr/>
        </p:nvPicPr>
        <p:blipFill>
          <a:blip r:embed="rId4"/>
          <a:srcRect/>
          <a:stretch>
            <a:fillRect/>
          </a:stretch>
        </p:blipFill>
        <p:spPr bwMode="auto">
          <a:xfrm>
            <a:off x="-1346200" y="-414338"/>
            <a:ext cx="11014075" cy="14971713"/>
          </a:xfrm>
          <a:prstGeom prst="rect">
            <a:avLst/>
          </a:prstGeom>
          <a:noFill/>
          <a:ln w="12700">
            <a:noFill/>
            <a:miter lim="400000"/>
            <a:headEnd/>
            <a:tailEnd/>
          </a:ln>
        </p:spPr>
      </p:pic>
      <p:pic>
        <p:nvPicPr>
          <p:cNvPr id="16388" name="pasted-image.tiff"/>
          <p:cNvPicPr>
            <a:picLocks noChangeAspect="1"/>
          </p:cNvPicPr>
          <p:nvPr/>
        </p:nvPicPr>
        <p:blipFill>
          <a:blip r:embed="rId5"/>
          <a:srcRect/>
          <a:stretch>
            <a:fillRect/>
          </a:stretch>
        </p:blipFill>
        <p:spPr bwMode="auto">
          <a:xfrm>
            <a:off x="19877088" y="10466388"/>
            <a:ext cx="3208337" cy="2114550"/>
          </a:xfrm>
          <a:prstGeom prst="rect">
            <a:avLst/>
          </a:prstGeom>
          <a:noFill/>
          <a:ln w="12700">
            <a:noFill/>
            <a:miter lim="400000"/>
            <a:headEnd/>
            <a:tailEnd/>
          </a:ln>
        </p:spPr>
      </p:pic>
      <p:sp>
        <p:nvSpPr>
          <p:cNvPr id="16389" name="Shape 123"/>
          <p:cNvSpPr>
            <a:spLocks noChangeArrowheads="1"/>
          </p:cNvSpPr>
          <p:nvPr/>
        </p:nvSpPr>
        <p:spPr bwMode="auto">
          <a:xfrm>
            <a:off x="5135563" y="4589463"/>
            <a:ext cx="9612312" cy="1350962"/>
          </a:xfrm>
          <a:prstGeom prst="rect">
            <a:avLst/>
          </a:prstGeom>
          <a:noFill/>
          <a:ln w="12700">
            <a:noFill/>
            <a:miter lim="400000"/>
            <a:headEnd/>
            <a:tailEnd/>
          </a:ln>
        </p:spPr>
        <p:txBody>
          <a:bodyPr wrap="none" lIns="50800" tIns="50800" rIns="50800" bIns="50800" anchor="ctr">
            <a:spAutoFit/>
          </a:bodyPr>
          <a:lstStyle/>
          <a:p>
            <a:pPr hangingPunct="0"/>
            <a:r>
              <a:rPr lang="en-US" altLang="zh-CN" sz="8200">
                <a:solidFill>
                  <a:srgbClr val="FFFFFF"/>
                </a:solidFill>
                <a:latin typeface="Helvetica Light"/>
              </a:rPr>
              <a:t>HTML </a:t>
            </a:r>
            <a:r>
              <a:rPr lang="zh-CN" altLang="en-US" sz="8200">
                <a:solidFill>
                  <a:srgbClr val="FFFFFF"/>
                </a:solidFill>
                <a:latin typeface="Helvetica Light"/>
              </a:rPr>
              <a:t>原型和原型链</a:t>
            </a:r>
          </a:p>
        </p:txBody>
      </p:sp>
      <p:pic>
        <p:nvPicPr>
          <p:cNvPr id="16390" name="pasted-image.tiff"/>
          <p:cNvPicPr>
            <a:picLocks noChangeAspect="1"/>
          </p:cNvPicPr>
          <p:nvPr/>
        </p:nvPicPr>
        <p:blipFill>
          <a:blip r:embed="rId6"/>
          <a:srcRect/>
          <a:stretch>
            <a:fillRect/>
          </a:stretch>
        </p:blipFill>
        <p:spPr bwMode="auto">
          <a:xfrm>
            <a:off x="1966913" y="3905250"/>
            <a:ext cx="18000662" cy="3595688"/>
          </a:xfrm>
          <a:prstGeom prst="rect">
            <a:avLst/>
          </a:prstGeom>
          <a:noFill/>
          <a:ln w="12700">
            <a:noFill/>
            <a:miter lim="400000"/>
            <a:headEnd/>
            <a:tailEnd/>
          </a:ln>
        </p:spPr>
      </p:pic>
      <p:sp>
        <p:nvSpPr>
          <p:cNvPr id="16391" name="Shape 125"/>
          <p:cNvSpPr>
            <a:spLocks noChangeArrowheads="1"/>
          </p:cNvSpPr>
          <p:nvPr/>
        </p:nvSpPr>
        <p:spPr bwMode="auto">
          <a:xfrm>
            <a:off x="5145088" y="6011863"/>
            <a:ext cx="7620000" cy="80962"/>
          </a:xfrm>
          <a:prstGeom prst="rect">
            <a:avLst/>
          </a:prstGeom>
          <a:solidFill>
            <a:srgbClr val="FFFFFF"/>
          </a:solidFill>
          <a:ln w="12700">
            <a:noFill/>
            <a:miter lim="400000"/>
            <a:headEnd/>
            <a:tailEnd/>
          </a:ln>
        </p:spPr>
        <p:txBody>
          <a:bodyPr lIns="50800" tIns="50800" rIns="50800" bIns="50800" anchor="ctr"/>
          <a:lstStyle/>
          <a:p>
            <a:pPr algn="ctr" hangingPunct="0"/>
            <a:endParaRPr lang="zh-CN" altLang="en-US" sz="3200">
              <a:solidFill>
                <a:srgbClr val="FFFFFF"/>
              </a:solidFill>
              <a:latin typeface="Helvetica Light"/>
            </a:endParaRPr>
          </a:p>
        </p:txBody>
      </p:sp>
      <p:sp>
        <p:nvSpPr>
          <p:cNvPr id="16392" name="Shape 126"/>
          <p:cNvSpPr>
            <a:spLocks noChangeArrowheads="1"/>
          </p:cNvSpPr>
          <p:nvPr/>
        </p:nvSpPr>
        <p:spPr bwMode="auto">
          <a:xfrm>
            <a:off x="5426075" y="6380163"/>
            <a:ext cx="2552700" cy="706437"/>
          </a:xfrm>
          <a:prstGeom prst="rect">
            <a:avLst/>
          </a:prstGeom>
          <a:noFill/>
          <a:ln w="12700">
            <a:noFill/>
            <a:miter lim="400000"/>
            <a:headEnd/>
            <a:tailEnd/>
          </a:ln>
        </p:spPr>
        <p:txBody>
          <a:bodyPr wrap="none" lIns="50800" tIns="50800" rIns="50800" bIns="50800" anchor="ctr">
            <a:spAutoFit/>
          </a:bodyPr>
          <a:lstStyle/>
          <a:p>
            <a:pPr hangingPunct="0"/>
            <a:r>
              <a:rPr lang="zh-CN" altLang="en-US" sz="4800">
                <a:solidFill>
                  <a:srgbClr val="FFFFFF"/>
                </a:solidFill>
                <a:latin typeface="Helvetica Light"/>
              </a:rPr>
              <a:t>课程介绍</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277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2771"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32772" name="Text Box 8"/>
          <p:cNvSpPr txBox="1">
            <a:spLocks noChangeArrowheads="1"/>
          </p:cNvSpPr>
          <p:nvPr/>
        </p:nvSpPr>
        <p:spPr bwMode="auto">
          <a:xfrm>
            <a:off x="2235200" y="2609850"/>
            <a:ext cx="21261388" cy="10455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构造函数</a:t>
            </a: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可以通过</a:t>
            </a:r>
            <a:r>
              <a:rPr lang="en-US" altLang="zh-CN" sz="4000">
                <a:solidFill>
                  <a:srgbClr val="FF0000"/>
                </a:solidFill>
                <a:latin typeface="微软雅黑" pitchFamily="34" charset="-122"/>
                <a:ea typeface="微软雅黑" pitchFamily="34" charset="-122"/>
              </a:rPr>
              <a:t>new</a:t>
            </a:r>
            <a:r>
              <a:rPr lang="zh-CN" altLang="en-US" sz="4000">
                <a:solidFill>
                  <a:srgbClr val="FF0000"/>
                </a:solidFill>
                <a:latin typeface="微软雅黑" pitchFamily="34" charset="-122"/>
                <a:ea typeface="微软雅黑" pitchFamily="34" charset="-122"/>
              </a:rPr>
              <a:t>命令，生成对象的函数称为构造函数</a:t>
            </a:r>
            <a:r>
              <a:rPr lang="zh-CN" altLang="en-US" sz="4000">
                <a:solidFill>
                  <a:schemeClr val="tx2"/>
                </a:solidFill>
                <a:latin typeface="微软雅黑" pitchFamily="34" charset="-122"/>
                <a:ea typeface="微软雅黑" pitchFamily="34" charset="-122"/>
              </a:rPr>
              <a:t>。构造函数一般首字母大写。</a:t>
            </a:r>
          </a:p>
          <a:p>
            <a:pPr defTabSz="914400"/>
            <a:r>
              <a:rPr lang="zh-CN" altLang="en-US" sz="4000">
                <a:solidFill>
                  <a:schemeClr val="tx2"/>
                </a:solidFill>
                <a:latin typeface="微软雅黑" pitchFamily="34" charset="-122"/>
                <a:ea typeface="微软雅黑" pitchFamily="34" charset="-122"/>
              </a:rPr>
              <a:t>	例如：</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function Car(lun1,lun2,lun3,lun4,abiliity){</a:t>
            </a:r>
          </a:p>
          <a:p>
            <a:pPr defTabSz="914400"/>
            <a:r>
              <a:rPr lang="en-US" altLang="zh-CN" sz="4000">
                <a:solidFill>
                  <a:srgbClr val="FF0000"/>
                </a:solidFill>
                <a:latin typeface="微软雅黑" pitchFamily="34" charset="-122"/>
                <a:ea typeface="微软雅黑" pitchFamily="34" charset="-122"/>
              </a:rPr>
              <a:t>			this.lun1 = lun1;</a:t>
            </a:r>
          </a:p>
          <a:p>
            <a:pPr defTabSz="914400"/>
            <a:r>
              <a:rPr lang="en-US" altLang="zh-CN" sz="4000">
                <a:solidFill>
                  <a:srgbClr val="FF0000"/>
                </a:solidFill>
                <a:latin typeface="微软雅黑" pitchFamily="34" charset="-122"/>
                <a:ea typeface="微软雅黑" pitchFamily="34" charset="-122"/>
              </a:rPr>
              <a:t>			this.lun2 = lun2;</a:t>
            </a:r>
          </a:p>
          <a:p>
            <a:pPr defTabSz="914400"/>
            <a:r>
              <a:rPr lang="en-US" altLang="zh-CN" sz="4000">
                <a:solidFill>
                  <a:srgbClr val="FF0000"/>
                </a:solidFill>
                <a:latin typeface="微软雅黑" pitchFamily="34" charset="-122"/>
                <a:ea typeface="微软雅黑" pitchFamily="34" charset="-122"/>
              </a:rPr>
              <a:t>			this.lun3 = lun3;</a:t>
            </a:r>
          </a:p>
          <a:p>
            <a:pPr defTabSz="914400"/>
            <a:r>
              <a:rPr lang="en-US" altLang="zh-CN" sz="4000">
                <a:solidFill>
                  <a:srgbClr val="FF0000"/>
                </a:solidFill>
                <a:latin typeface="微软雅黑" pitchFamily="34" charset="-122"/>
                <a:ea typeface="微软雅黑" pitchFamily="34" charset="-122"/>
              </a:rPr>
              <a:t>			this.lun4 = lun4;</a:t>
            </a:r>
          </a:p>
          <a:p>
            <a:pPr defTabSz="914400"/>
            <a:r>
              <a:rPr lang="en-US" altLang="zh-CN" sz="4000">
                <a:solidFill>
                  <a:srgbClr val="FF0000"/>
                </a:solidFill>
                <a:latin typeface="微软雅黑" pitchFamily="34" charset="-122"/>
                <a:ea typeface="微软雅黑" pitchFamily="34" charset="-122"/>
              </a:rPr>
              <a:t>			this.ability = ability;</a:t>
            </a:r>
          </a:p>
          <a:p>
            <a:pPr defTabSz="914400"/>
            <a:r>
              <a:rPr lang="en-US" altLang="zh-CN" sz="4000">
                <a:solidFill>
                  <a:srgbClr val="FF0000"/>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 </a:t>
            </a:r>
          </a:p>
          <a:p>
            <a:pPr defTabSz="914400"/>
            <a:endParaRPr lang="zh-CN" altLang="en-US" sz="4000">
              <a:solidFill>
                <a:srgbClr val="FF0000"/>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myCar1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会跑</a:t>
            </a:r>
            <a:r>
              <a:rPr lang="en-US" altLang="zh-CN" sz="4000">
                <a:solidFill>
                  <a:schemeClr val="tx2"/>
                </a:solidFill>
                <a:latin typeface="微软雅黑" pitchFamily="34" charset="-122"/>
                <a:ea typeface="微软雅黑" pitchFamily="34" charset="-122"/>
              </a:rPr>
              <a:t>1');</a:t>
            </a:r>
          </a:p>
          <a:p>
            <a:pPr defTabSz="914400"/>
            <a:r>
              <a:rPr lang="en-US" altLang="zh-CN" sz="4000">
                <a:solidFill>
                  <a:schemeClr val="tx2"/>
                </a:solidFill>
                <a:latin typeface="微软雅黑" pitchFamily="34" charset="-122"/>
                <a:ea typeface="微软雅黑" pitchFamily="34" charset="-122"/>
              </a:rPr>
              <a:t>		var myCar2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会跑</a:t>
            </a:r>
            <a:r>
              <a:rPr lang="en-US" altLang="zh-CN" sz="4000">
                <a:solidFill>
                  <a:schemeClr val="tx2"/>
                </a:solidFill>
                <a:latin typeface="微软雅黑" pitchFamily="34" charset="-122"/>
                <a:ea typeface="微软雅黑" pitchFamily="34" charset="-122"/>
              </a:rPr>
              <a:t>2');</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new</a:t>
            </a:r>
            <a:r>
              <a:rPr lang="zh-CN" altLang="en-US" sz="4000">
                <a:solidFill>
                  <a:schemeClr val="tx2"/>
                </a:solidFill>
                <a:latin typeface="微软雅黑" pitchFamily="34" charset="-122"/>
                <a:ea typeface="微软雅黑" pitchFamily="34" charset="-122"/>
              </a:rPr>
              <a:t>命令在这里的作用是先创建一个对象，然后让对象调用构造函数。</a:t>
            </a:r>
          </a:p>
          <a:p>
            <a:pPr defTabSz="914400"/>
            <a:r>
              <a:rPr lang="zh-CN" altLang="en-US" sz="4000">
                <a:solidFill>
                  <a:schemeClr val="tx2"/>
                </a:solidFill>
                <a:latin typeface="微软雅黑" pitchFamily="34" charset="-122"/>
                <a:ea typeface="微软雅黑" pitchFamily="34" charset="-122"/>
              </a:rPr>
              <a:t>       所以构造函数中的</a:t>
            </a:r>
            <a:r>
              <a:rPr lang="en-US" altLang="zh-CN" sz="4000">
                <a:solidFill>
                  <a:schemeClr val="tx2"/>
                </a:solidFill>
                <a:latin typeface="微软雅黑" pitchFamily="34" charset="-122"/>
                <a:ea typeface="微软雅黑" pitchFamily="34" charset="-122"/>
              </a:rPr>
              <a:t>this</a:t>
            </a:r>
            <a:r>
              <a:rPr lang="zh-CN" altLang="en-US" sz="4000">
                <a:solidFill>
                  <a:schemeClr val="tx2"/>
                </a:solidFill>
                <a:latin typeface="微软雅黑" pitchFamily="34" charset="-122"/>
                <a:ea typeface="微软雅黑" pitchFamily="34" charset="-122"/>
              </a:rPr>
              <a:t>指的是</a:t>
            </a:r>
            <a:r>
              <a:rPr lang="en-US" altLang="zh-CN" sz="4000">
                <a:solidFill>
                  <a:schemeClr val="tx2"/>
                </a:solidFill>
                <a:latin typeface="微软雅黑" pitchFamily="34" charset="-122"/>
                <a:ea typeface="微软雅黑" pitchFamily="34" charset="-122"/>
              </a:rPr>
              <a:t>new</a:t>
            </a:r>
            <a:r>
              <a:rPr lang="zh-CN" altLang="en-US" sz="4000">
                <a:solidFill>
                  <a:schemeClr val="tx2"/>
                </a:solidFill>
                <a:latin typeface="微软雅黑" pitchFamily="34" charset="-122"/>
                <a:ea typeface="微软雅黑" pitchFamily="34" charset="-122"/>
              </a:rPr>
              <a:t>创建的这个对象。</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481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4819"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34820" name="Text Box 8"/>
          <p:cNvSpPr txBox="1">
            <a:spLocks noChangeArrowheads="1"/>
          </p:cNvSpPr>
          <p:nvPr/>
        </p:nvSpPr>
        <p:spPr bwMode="auto">
          <a:xfrm>
            <a:off x="2235200" y="3946525"/>
            <a:ext cx="21261388" cy="9236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上述代码中声明了一个函数，函数的作用是返回一个具有不同属性值的对象。然后我们通过调用函数的方式创建了两个对象。</a:t>
            </a:r>
          </a:p>
          <a:p>
            <a:pPr defTabSz="914400"/>
            <a:r>
              <a:rPr lang="zh-CN" altLang="en-US" sz="4000">
                <a:solidFill>
                  <a:schemeClr val="tx2"/>
                </a:solidFill>
                <a:latin typeface="微软雅黑" pitchFamily="34" charset="-122"/>
                <a:ea typeface="微软雅黑" pitchFamily="34" charset="-122"/>
              </a:rPr>
              <a:t>	仔细观察分析能够发现，这个函数和我们刚刚说的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功能类似。</a:t>
            </a:r>
          </a:p>
          <a:p>
            <a:pPr defTabSz="914400"/>
            <a:r>
              <a:rPr lang="zh-CN" altLang="en-US" sz="4000">
                <a:solidFill>
                  <a:schemeClr val="tx2"/>
                </a:solidFill>
                <a:latin typeface="微软雅黑" pitchFamily="34" charset="-122"/>
                <a:ea typeface="微软雅黑" pitchFamily="34" charset="-122"/>
              </a:rPr>
              <a:t>	而通过函数创建的两个对象和我们刚刚提到的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我</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刘诗诗</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也有相似之处。</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那么是不是说明我们刚刚编写的函数就是一个类？或者换一种更精确的说法：</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类就是</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具有某种特征的函数</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的另外一种名字？</a:t>
            </a:r>
          </a:p>
          <a:p>
            <a:pPr defTabSz="914400"/>
            <a:r>
              <a:rPr lang="zh-CN" altLang="en-US" sz="4000">
                <a:solidFill>
                  <a:schemeClr val="tx2"/>
                </a:solidFill>
                <a:latin typeface="微软雅黑" pitchFamily="34" charset="-122"/>
                <a:ea typeface="微软雅黑" pitchFamily="34" charset="-122"/>
              </a:rPr>
              <a:t>	</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为了验证上述说法，</a:t>
            </a:r>
          </a:p>
          <a:p>
            <a:pPr defTabSz="914400"/>
            <a:r>
              <a:rPr lang="zh-CN" altLang="en-US" sz="4000">
                <a:solidFill>
                  <a:schemeClr val="tx2"/>
                </a:solidFill>
                <a:latin typeface="微软雅黑" pitchFamily="34" charset="-122"/>
                <a:ea typeface="微软雅黑" pitchFamily="34" charset="-122"/>
              </a:rPr>
              <a:t>		我们尝试一下能否根据上述代码案例我们自己来创建一个</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类？</a:t>
            </a:r>
          </a:p>
          <a:p>
            <a:pPr defTabSz="914400"/>
            <a:r>
              <a:rPr lang="zh-CN" altLang="en-US" sz="4000">
                <a:solidFill>
                  <a:schemeClr val="tx2"/>
                </a:solidFill>
                <a:latin typeface="微软雅黑" pitchFamily="34" charset="-122"/>
                <a:ea typeface="微软雅黑" pitchFamily="34" charset="-122"/>
              </a:rPr>
              <a:t>		并且能够通过这个</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类，创建出两个对象</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我</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刘诗诗</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686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6867"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36868" name="Text Box 8"/>
          <p:cNvSpPr txBox="1">
            <a:spLocks noChangeArrowheads="1"/>
          </p:cNvSpPr>
          <p:nvPr/>
        </p:nvSpPr>
        <p:spPr bwMode="auto">
          <a:xfrm>
            <a:off x="2235200" y="3946525"/>
            <a:ext cx="21766213" cy="8626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显然上个问题是很容易能够实现的。所以我们在这里</a:t>
            </a:r>
            <a:r>
              <a:rPr lang="zh-CN" altLang="en-US" sz="4000">
                <a:solidFill>
                  <a:schemeClr val="accent2"/>
                </a:solidFill>
                <a:latin typeface="微软雅黑" pitchFamily="34" charset="-122"/>
                <a:ea typeface="微软雅黑" pitchFamily="34" charset="-122"/>
              </a:rPr>
              <a:t>先记下</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中类的创建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声明</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语法：</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function </a:t>
            </a:r>
            <a:r>
              <a:rPr lang="zh-CN" altLang="en-US" sz="4000">
                <a:solidFill>
                  <a:srgbClr val="FF0000"/>
                </a:solidFill>
                <a:latin typeface="微软雅黑" pitchFamily="34" charset="-122"/>
                <a:ea typeface="微软雅黑" pitchFamily="34" charset="-122"/>
              </a:rPr>
              <a:t>类名 </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对象属性值</a:t>
            </a:r>
            <a:r>
              <a:rPr lang="en-US" altLang="zh-CN" sz="4000">
                <a:solidFill>
                  <a:srgbClr val="FF0000"/>
                </a:solidFill>
                <a:latin typeface="微软雅黑" pitchFamily="34" charset="-122"/>
                <a:ea typeface="微软雅黑" pitchFamily="34" charset="-122"/>
              </a:rPr>
              <a:t>1</a:t>
            </a:r>
            <a:r>
              <a:rPr lang="zh-CN" altLang="en-US" sz="4000">
                <a:solidFill>
                  <a:srgbClr val="FF0000"/>
                </a:solidFill>
                <a:latin typeface="微软雅黑" pitchFamily="34" charset="-122"/>
                <a:ea typeface="微软雅黑" pitchFamily="34" charset="-122"/>
              </a:rPr>
              <a:t>，对象属性值</a:t>
            </a:r>
            <a:r>
              <a:rPr lang="en-US" altLang="zh-CN" sz="4000">
                <a:solidFill>
                  <a:srgbClr val="FF0000"/>
                </a:solidFill>
                <a:latin typeface="微软雅黑" pitchFamily="34" charset="-122"/>
                <a:ea typeface="微软雅黑" pitchFamily="34" charset="-122"/>
              </a:rPr>
              <a:t>2</a:t>
            </a:r>
            <a:r>
              <a:rPr lang="zh-CN" altLang="en-US" sz="4000">
                <a:solidFill>
                  <a:srgbClr val="FF0000"/>
                </a:solidFill>
                <a:latin typeface="微软雅黑" pitchFamily="34" charset="-122"/>
                <a:ea typeface="微软雅黑" pitchFamily="34" charset="-122"/>
              </a:rPr>
              <a:t>，</a:t>
            </a:r>
            <a:r>
              <a:rPr lang="en-US" altLang="zh-CN" sz="4000">
                <a:solidFill>
                  <a:srgbClr val="FF0000"/>
                </a:solidFill>
                <a:latin typeface="微软雅黑" pitchFamily="34" charset="-122"/>
                <a:ea typeface="微软雅黑" pitchFamily="34" charset="-122"/>
              </a:rPr>
              <a:t>…) {</a:t>
            </a:r>
          </a:p>
          <a:p>
            <a:pPr defTabSz="914400"/>
            <a:r>
              <a:rPr lang="en-US" altLang="zh-CN" sz="4000">
                <a:solidFill>
                  <a:srgbClr val="FF0000"/>
                </a:solidFill>
                <a:latin typeface="微软雅黑" pitchFamily="34" charset="-122"/>
                <a:ea typeface="微软雅黑" pitchFamily="34" charset="-122"/>
              </a:rPr>
              <a:t>			this.</a:t>
            </a:r>
            <a:r>
              <a:rPr lang="zh-CN" altLang="en-US" sz="4000">
                <a:solidFill>
                  <a:srgbClr val="FF0000"/>
                </a:solidFill>
                <a:latin typeface="微软雅黑" pitchFamily="34" charset="-122"/>
                <a:ea typeface="微软雅黑" pitchFamily="34" charset="-122"/>
              </a:rPr>
              <a:t>属性</a:t>
            </a:r>
            <a:r>
              <a:rPr lang="en-US" altLang="zh-CN" sz="4000">
                <a:solidFill>
                  <a:srgbClr val="FF0000"/>
                </a:solidFill>
                <a:latin typeface="微软雅黑" pitchFamily="34" charset="-122"/>
                <a:ea typeface="微软雅黑" pitchFamily="34" charset="-122"/>
              </a:rPr>
              <a:t>1 = </a:t>
            </a:r>
            <a:r>
              <a:rPr lang="zh-CN" altLang="en-US" sz="4000">
                <a:solidFill>
                  <a:srgbClr val="FF0000"/>
                </a:solidFill>
                <a:latin typeface="微软雅黑" pitchFamily="34" charset="-122"/>
                <a:ea typeface="微软雅黑" pitchFamily="34" charset="-122"/>
              </a:rPr>
              <a:t>对象属性值</a:t>
            </a:r>
            <a:r>
              <a:rPr lang="en-US" altLang="zh-CN" sz="4000">
                <a:solidFill>
                  <a:srgbClr val="FF0000"/>
                </a:solidFill>
                <a:latin typeface="微软雅黑" pitchFamily="34" charset="-122"/>
                <a:ea typeface="微软雅黑" pitchFamily="34" charset="-122"/>
              </a:rPr>
              <a:t>1</a:t>
            </a:r>
            <a:r>
              <a:rPr lang="zh-CN" altLang="en-US"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this.</a:t>
            </a:r>
            <a:r>
              <a:rPr lang="zh-CN" altLang="en-US" sz="4000">
                <a:solidFill>
                  <a:srgbClr val="FF0000"/>
                </a:solidFill>
                <a:latin typeface="微软雅黑" pitchFamily="34" charset="-122"/>
                <a:ea typeface="微软雅黑" pitchFamily="34" charset="-122"/>
              </a:rPr>
              <a:t>属性</a:t>
            </a:r>
            <a:r>
              <a:rPr lang="en-US" altLang="zh-CN" sz="4000">
                <a:solidFill>
                  <a:srgbClr val="FF0000"/>
                </a:solidFill>
                <a:latin typeface="微软雅黑" pitchFamily="34" charset="-122"/>
                <a:ea typeface="微软雅黑" pitchFamily="34" charset="-122"/>
              </a:rPr>
              <a:t>2 = </a:t>
            </a:r>
            <a:r>
              <a:rPr lang="zh-CN" altLang="en-US" sz="4000">
                <a:solidFill>
                  <a:srgbClr val="FF0000"/>
                </a:solidFill>
                <a:latin typeface="微软雅黑" pitchFamily="34" charset="-122"/>
                <a:ea typeface="微软雅黑" pitchFamily="34" charset="-122"/>
              </a:rPr>
              <a:t>对象属性值</a:t>
            </a:r>
            <a:r>
              <a:rPr lang="en-US" altLang="zh-CN" sz="4000">
                <a:solidFill>
                  <a:srgbClr val="FF0000"/>
                </a:solidFill>
                <a:latin typeface="微软雅黑" pitchFamily="34" charset="-122"/>
                <a:ea typeface="微软雅黑" pitchFamily="34" charset="-122"/>
              </a:rPr>
              <a:t>2</a:t>
            </a:r>
            <a:r>
              <a:rPr lang="zh-CN" altLang="en-US"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t>
            </a:r>
            <a:endParaRPr lang="zh-CN" altLang="en-US" sz="4000">
              <a:solidFill>
                <a:srgbClr val="FF0000"/>
              </a:solidFill>
              <a:latin typeface="微软雅黑" pitchFamily="34" charset="-122"/>
              <a:ea typeface="微软雅黑" pitchFamily="34" charset="-122"/>
            </a:endParaRPr>
          </a:p>
          <a:p>
            <a:pPr defTabSz="914400"/>
            <a:r>
              <a:rPr lang="en-US" altLang="zh-CN" sz="4000">
                <a:solidFill>
                  <a:srgbClr val="FF0000"/>
                </a:solidFill>
                <a:latin typeface="微软雅黑" pitchFamily="34" charset="-122"/>
                <a:ea typeface="微软雅黑" pitchFamily="34" charset="-122"/>
              </a:rPr>
              <a:t>		}</a:t>
            </a:r>
          </a:p>
          <a:p>
            <a:pPr defTabSz="914400"/>
            <a:r>
              <a:rPr lang="en-US" altLang="zh-CN" sz="4000">
                <a:solidFill>
                  <a:srgbClr val="FF0000"/>
                </a:solidFill>
                <a:latin typeface="微软雅黑" pitchFamily="34" charset="-122"/>
                <a:ea typeface="微软雅黑" pitchFamily="34" charset="-122"/>
              </a:rPr>
              <a:t>		var </a:t>
            </a:r>
            <a:r>
              <a:rPr lang="zh-CN" altLang="en-US" sz="4000">
                <a:solidFill>
                  <a:srgbClr val="FF0000"/>
                </a:solidFill>
                <a:latin typeface="微软雅黑" pitchFamily="34" charset="-122"/>
                <a:ea typeface="微软雅黑" pitchFamily="34" charset="-122"/>
              </a:rPr>
              <a:t>对象 </a:t>
            </a:r>
            <a:r>
              <a:rPr lang="en-US" altLang="zh-CN" sz="4000">
                <a:solidFill>
                  <a:srgbClr val="FF0000"/>
                </a:solidFill>
                <a:latin typeface="微软雅黑" pitchFamily="34" charset="-122"/>
                <a:ea typeface="微软雅黑" pitchFamily="34" charset="-122"/>
              </a:rPr>
              <a:t>= new </a:t>
            </a:r>
            <a:r>
              <a:rPr lang="zh-CN" altLang="en-US" sz="4000">
                <a:solidFill>
                  <a:srgbClr val="FF0000"/>
                </a:solidFill>
                <a:latin typeface="微软雅黑" pitchFamily="34" charset="-122"/>
                <a:ea typeface="微软雅黑" pitchFamily="34" charset="-122"/>
              </a:rPr>
              <a:t>类名</a:t>
            </a:r>
            <a:r>
              <a:rPr lang="en-US" altLang="zh-CN" sz="4000">
                <a:solidFill>
                  <a:srgbClr val="FF0000"/>
                </a:solidFill>
                <a:latin typeface="微软雅黑" pitchFamily="34" charset="-122"/>
                <a:ea typeface="微软雅黑" pitchFamily="34" charset="-122"/>
              </a:rPr>
              <a:t>(value1,value2….)//</a:t>
            </a:r>
            <a:r>
              <a:rPr lang="zh-CN" altLang="en-US" sz="4000">
                <a:solidFill>
                  <a:srgbClr val="FF0000"/>
                </a:solidFill>
                <a:latin typeface="微软雅黑" pitchFamily="34" charset="-122"/>
                <a:ea typeface="微软雅黑" pitchFamily="34" charset="-122"/>
              </a:rPr>
              <a:t>这是通过类创建对象的方法</a:t>
            </a:r>
          </a:p>
          <a:p>
            <a:pPr defTabSz="914400"/>
            <a:endParaRPr lang="zh-CN"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：之所以说先记下是因为</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中类的声明方式多种多样，绝不是仅有这一种。</a:t>
            </a:r>
          </a:p>
          <a:p>
            <a:pPr defTabSz="914400"/>
            <a:r>
              <a:rPr lang="zh-CN" altLang="en-US" sz="4000">
                <a:solidFill>
                  <a:schemeClr val="tx2"/>
                </a:solidFill>
                <a:latin typeface="微软雅黑" pitchFamily="34" charset="-122"/>
                <a:ea typeface="微软雅黑" pitchFamily="34" charset="-122"/>
              </a:rPr>
              <a:t>	 后面我们继续提到不同的创建方式，</a:t>
            </a:r>
          </a:p>
          <a:p>
            <a:pPr defTabSz="914400"/>
            <a:r>
              <a:rPr lang="zh-CN" altLang="en-US" sz="4000">
                <a:solidFill>
                  <a:schemeClr val="tx2"/>
                </a:solidFill>
                <a:latin typeface="微软雅黑" pitchFamily="34" charset="-122"/>
                <a:ea typeface="微软雅黑" pitchFamily="34" charset="-122"/>
              </a:rPr>
              <a:t>	 而且对于类的创建方式来说这种创建方式也并不是最优选择。</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但是在这里我们仅需要掌握这一种即可，所以说先记下。</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891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8915"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38916" name="Text Box 7"/>
          <p:cNvSpPr txBox="1">
            <a:spLocks noChangeArrowheads="1"/>
          </p:cNvSpPr>
          <p:nvPr/>
        </p:nvSpPr>
        <p:spPr bwMode="auto">
          <a:xfrm>
            <a:off x="1895475" y="2609850"/>
            <a:ext cx="3236913"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1.3 </a:t>
            </a:r>
            <a:r>
              <a:rPr lang="zh-CN" altLang="en-US" sz="4000">
                <a:solidFill>
                  <a:schemeClr val="tx2"/>
                </a:solidFill>
                <a:latin typeface="微软雅黑" pitchFamily="34" charset="-122"/>
                <a:ea typeface="微软雅黑" pitchFamily="34" charset="-122"/>
              </a:rPr>
              <a:t>类的作用 </a:t>
            </a:r>
          </a:p>
        </p:txBody>
      </p:sp>
      <p:sp>
        <p:nvSpPr>
          <p:cNvPr id="38917" name="Text Box 8"/>
          <p:cNvSpPr txBox="1">
            <a:spLocks noChangeArrowheads="1"/>
          </p:cNvSpPr>
          <p:nvPr/>
        </p:nvSpPr>
        <p:spPr bwMode="auto">
          <a:xfrm>
            <a:off x="2235200" y="3946525"/>
            <a:ext cx="21261388" cy="4359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如果前两节课我们掌握的不错，那么对于类的作用这个问题我们就应该毫不费力的回答出来：</a:t>
            </a: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类就是用来快速的创建对象，不必每次构建对象都重新编写对象的结构</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事实上在</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中，绝大多数情况类的作用的确就是用来快速创建对象的。至于其他功能，我们遇到再说。</a:t>
            </a:r>
          </a:p>
          <a:p>
            <a:pPr defTabSz="914400"/>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096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0963"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2.</a:t>
            </a:r>
            <a:r>
              <a:rPr lang="zh-CN" altLang="en-US" sz="6000">
                <a:solidFill>
                  <a:srgbClr val="53585F"/>
                </a:solidFill>
                <a:latin typeface="微软雅黑" pitchFamily="34" charset="-122"/>
                <a:ea typeface="微软雅黑" pitchFamily="34" charset="-122"/>
              </a:rPr>
              <a:t>面向对象思想概述</a:t>
            </a:r>
            <a:endParaRPr lang="zh-CN" altLang="en-US" sz="6000">
              <a:solidFill>
                <a:schemeClr val="tx2"/>
              </a:solidFill>
              <a:latin typeface="微软雅黑" pitchFamily="34" charset="-122"/>
              <a:ea typeface="微软雅黑" pitchFamily="34" charset="-122"/>
            </a:endParaRPr>
          </a:p>
        </p:txBody>
      </p:sp>
      <p:sp>
        <p:nvSpPr>
          <p:cNvPr id="40964" name="Text Box 8"/>
          <p:cNvSpPr txBox="1">
            <a:spLocks noChangeArrowheads="1"/>
          </p:cNvSpPr>
          <p:nvPr/>
        </p:nvSpPr>
        <p:spPr bwMode="auto">
          <a:xfrm>
            <a:off x="2235200" y="3946525"/>
            <a:ext cx="21261388" cy="8626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面向对象，顾名思义是一种思想，是一种编程中以</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使用对象来解决问题</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为中心的思维逻辑。和面向对象</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对应的叫做面向过程</a:t>
            </a:r>
            <a:r>
              <a:rPr lang="en-US" altLang="zh-CN" sz="4000">
                <a:solidFill>
                  <a:schemeClr val="tx2"/>
                </a:solidFill>
                <a:latin typeface="微软雅黑" pitchFamily="34" charset="-122"/>
                <a:ea typeface="微软雅黑" pitchFamily="34" charset="-122"/>
              </a:rPr>
              <a:t>(pop)</a:t>
            </a:r>
            <a:r>
              <a:rPr lang="zh-CN" altLang="en-US" sz="4000">
                <a:solidFill>
                  <a:schemeClr val="tx2"/>
                </a:solidFill>
                <a:latin typeface="微软雅黑" pitchFamily="34" charset="-122"/>
                <a:ea typeface="微软雅黑" pitchFamily="34" charset="-122"/>
              </a:rPr>
              <a:t>，两者之间的区别有很多。例如：</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pop</a:t>
            </a:r>
            <a:r>
              <a:rPr lang="zh-CN" altLang="en-US" sz="4000">
                <a:solidFill>
                  <a:schemeClr val="tx2"/>
                </a:solidFill>
                <a:latin typeface="微软雅黑" pitchFamily="34" charset="-122"/>
                <a:ea typeface="微软雅黑" pitchFamily="34" charset="-122"/>
              </a:rPr>
              <a:t>：习惯分析出解决问题的所有步骤，将其构建为一个一个的函数。</a:t>
            </a:r>
          </a:p>
          <a:p>
            <a:pPr defTabSz="914400"/>
            <a:r>
              <a:rPr lang="zh-CN" altLang="en-US" sz="4000">
                <a:solidFill>
                  <a:schemeClr val="tx2"/>
                </a:solidFill>
                <a:latin typeface="微软雅黑" pitchFamily="34" charset="-122"/>
                <a:ea typeface="微软雅黑" pitchFamily="34" charset="-122"/>
              </a:rPr>
              <a:t>		    然后将这些步骤按照一定顺序实现。（顺序、选择、循环）</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：则会创建一个对象，让对象拥有做某件事情的能力（给对象属性和方法）。</a:t>
            </a:r>
          </a:p>
          <a:p>
            <a:pPr defTabSz="914400"/>
            <a:r>
              <a:rPr lang="zh-CN" altLang="en-US" sz="4000">
                <a:solidFill>
                  <a:schemeClr val="tx2"/>
                </a:solidFill>
                <a:latin typeface="微软雅黑" pitchFamily="34" charset="-122"/>
                <a:ea typeface="微软雅黑" pitchFamily="34" charset="-122"/>
              </a:rPr>
              <a:t>		    然后命令对象做某件事。（封装、继承、多态）</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但是上述文字对于我们现在来说是一种虚无飘渺的东西，我们并不理解文字背后想要表达的具体的深层次的含义，因此我们今天把他们先都丢到一边。</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让我们用一个老掉牙例子来学习和简单理解到底什么是</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0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301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3011" name="Text Box 8"/>
          <p:cNvSpPr txBox="1">
            <a:spLocks noChangeArrowheads="1"/>
          </p:cNvSpPr>
          <p:nvPr/>
        </p:nvSpPr>
        <p:spPr bwMode="auto">
          <a:xfrm>
            <a:off x="2235200" y="2754313"/>
            <a:ext cx="12765088" cy="9845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问题：求两个数的加和</a:t>
            </a:r>
          </a:p>
          <a:p>
            <a:pPr defTabSz="914400"/>
            <a:r>
              <a:rPr lang="zh-CN" altLang="en-US" sz="4000">
                <a:solidFill>
                  <a:schemeClr val="tx2"/>
                </a:solidFill>
                <a:latin typeface="微软雅黑" pitchFamily="34" charset="-122"/>
                <a:ea typeface="微软雅黑" pitchFamily="34" charset="-122"/>
              </a:rPr>
              <a:t>方案：</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(1)pop</a:t>
            </a:r>
            <a:r>
              <a:rPr lang="zh-CN" altLang="en-US" sz="4000">
                <a:solidFill>
                  <a:schemeClr val="tx2"/>
                </a:solidFill>
                <a:latin typeface="微软雅黑" pitchFamily="34" charset="-122"/>
                <a:ea typeface="微软雅黑" pitchFamily="34" charset="-122"/>
              </a:rPr>
              <a:t>：需要两个变量保存两个数，</a:t>
            </a:r>
          </a:p>
          <a:p>
            <a:pPr defTabSz="914400"/>
            <a:r>
              <a:rPr lang="zh-CN" altLang="en-US" sz="4000">
                <a:solidFill>
                  <a:schemeClr val="tx2"/>
                </a:solidFill>
                <a:latin typeface="微软雅黑" pitchFamily="34" charset="-122"/>
                <a:ea typeface="微软雅黑" pitchFamily="34" charset="-122"/>
              </a:rPr>
              <a:t>			  需要一个算式计算求和，</a:t>
            </a:r>
          </a:p>
          <a:p>
            <a:pPr defTabSz="914400"/>
            <a:r>
              <a:rPr lang="zh-CN" altLang="en-US" sz="4000">
                <a:solidFill>
                  <a:schemeClr val="tx2"/>
                </a:solidFill>
                <a:latin typeface="微软雅黑" pitchFamily="34" charset="-122"/>
                <a:ea typeface="微软雅黑" pitchFamily="34" charset="-122"/>
              </a:rPr>
              <a:t>			  需要一个变量保存结果</a:t>
            </a:r>
          </a:p>
          <a:p>
            <a:pPr defTabSz="914400"/>
            <a:r>
              <a:rPr lang="zh-CN" altLang="en-US" sz="4000">
                <a:solidFill>
                  <a:schemeClr val="tx2"/>
                </a:solidFill>
                <a:latin typeface="微软雅黑" pitchFamily="34" charset="-122"/>
                <a:ea typeface="微软雅黑" pitchFamily="34" charset="-122"/>
              </a:rPr>
              <a:t>			  需要一个打印语句输出结果。</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(2)oop</a:t>
            </a:r>
            <a:r>
              <a:rPr lang="zh-CN" altLang="en-US" sz="4000">
                <a:solidFill>
                  <a:schemeClr val="tx2"/>
                </a:solidFill>
                <a:latin typeface="微软雅黑" pitchFamily="34" charset="-122"/>
                <a:ea typeface="微软雅黑" pitchFamily="34" charset="-122"/>
              </a:rPr>
              <a:t>：需要两个变量保存两个数</a:t>
            </a:r>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需要创建一个对象</a:t>
            </a:r>
          </a:p>
          <a:p>
            <a:pPr defTabSz="914400"/>
            <a:r>
              <a:rPr lang="zh-CN" altLang="en-US" sz="4000">
                <a:solidFill>
                  <a:schemeClr val="tx2"/>
                </a:solidFill>
                <a:latin typeface="微软雅黑" pitchFamily="34" charset="-122"/>
                <a:ea typeface="微软雅黑" pitchFamily="34" charset="-122"/>
              </a:rPr>
              <a:t>			  对象中需要一个能计算加和的方法</a:t>
            </a:r>
          </a:p>
          <a:p>
            <a:pPr defTabSz="914400"/>
            <a:r>
              <a:rPr lang="zh-CN" altLang="en-US" sz="4000">
                <a:solidFill>
                  <a:schemeClr val="tx2"/>
                </a:solidFill>
                <a:latin typeface="微软雅黑" pitchFamily="34" charset="-122"/>
                <a:ea typeface="微软雅黑" pitchFamily="34" charset="-122"/>
              </a:rPr>
              <a:t>			  对象中这个方法需要能打印计算结果</a:t>
            </a:r>
          </a:p>
          <a:p>
            <a:pPr defTabSz="914400"/>
            <a:r>
              <a:rPr lang="zh-CN" altLang="en-US" sz="4000">
                <a:solidFill>
                  <a:schemeClr val="tx2"/>
                </a:solidFill>
                <a:latin typeface="微软雅黑" pitchFamily="34" charset="-122"/>
                <a:ea typeface="微软雅黑" pitchFamily="34" charset="-122"/>
              </a:rPr>
              <a:t>			  调用对象执行这个方法</a:t>
            </a:r>
          </a:p>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43012" name="Text Box 6"/>
          <p:cNvSpPr txBox="1">
            <a:spLocks noChangeArrowheads="1"/>
          </p:cNvSpPr>
          <p:nvPr/>
        </p:nvSpPr>
        <p:spPr bwMode="auto">
          <a:xfrm>
            <a:off x="15216188" y="3900488"/>
            <a:ext cx="6985000" cy="2530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var a=1;</a:t>
            </a:r>
          </a:p>
          <a:p>
            <a:pPr defTabSz="914400"/>
            <a:r>
              <a:rPr lang="en-US" altLang="zh-CN" sz="4000">
                <a:solidFill>
                  <a:schemeClr val="tx2"/>
                </a:solidFill>
                <a:latin typeface="微软雅黑" pitchFamily="34" charset="-122"/>
                <a:ea typeface="微软雅黑" pitchFamily="34" charset="-122"/>
              </a:rPr>
              <a:t>var b=2;</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var sum = a+b;</a:t>
            </a:r>
          </a:p>
          <a:p>
            <a:pPr defTabSz="914400"/>
            <a:r>
              <a:rPr lang="en-US" altLang="zh-CN" sz="4000">
                <a:solidFill>
                  <a:schemeClr val="tx2"/>
                </a:solidFill>
                <a:latin typeface="微软雅黑" pitchFamily="34" charset="-122"/>
                <a:ea typeface="微软雅黑" pitchFamily="34" charset="-122"/>
              </a:rPr>
              <a:t>console.log(sum);</a:t>
            </a:r>
            <a:endParaRPr lang="zh-CN" altLang="en-US" sz="4000">
              <a:latin typeface="微软雅黑" pitchFamily="34" charset="-122"/>
              <a:ea typeface="微软雅黑" pitchFamily="34" charset="-122"/>
            </a:endParaRPr>
          </a:p>
        </p:txBody>
      </p:sp>
      <p:sp>
        <p:nvSpPr>
          <p:cNvPr id="43013" name="Text Box 7"/>
          <p:cNvSpPr txBox="1">
            <a:spLocks noChangeArrowheads="1"/>
          </p:cNvSpPr>
          <p:nvPr/>
        </p:nvSpPr>
        <p:spPr bwMode="auto">
          <a:xfrm>
            <a:off x="15216188" y="8729663"/>
            <a:ext cx="8569325" cy="4968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var a=1;</a:t>
            </a:r>
          </a:p>
          <a:p>
            <a:pPr defTabSz="914400"/>
            <a:r>
              <a:rPr lang="en-US" altLang="zh-CN" sz="4000">
                <a:solidFill>
                  <a:schemeClr val="tx2"/>
                </a:solidFill>
                <a:latin typeface="微软雅黑" pitchFamily="34" charset="-122"/>
                <a:ea typeface="微软雅黑" pitchFamily="34" charset="-122"/>
              </a:rPr>
              <a:t>var b=2;</a:t>
            </a:r>
          </a:p>
          <a:p>
            <a:pPr defTabSz="914400"/>
            <a:r>
              <a:rPr lang="en-US" altLang="zh-CN" sz="4000">
                <a:solidFill>
                  <a:schemeClr val="tx2"/>
                </a:solidFill>
                <a:latin typeface="微软雅黑" pitchFamily="34" charset="-122"/>
                <a:ea typeface="微软雅黑" pitchFamily="34" charset="-122"/>
              </a:rPr>
              <a:t>var obj = {</a:t>
            </a:r>
          </a:p>
          <a:p>
            <a:pPr defTabSz="914400"/>
            <a:r>
              <a:rPr lang="en-US" altLang="zh-CN" sz="4000">
                <a:solidFill>
                  <a:schemeClr val="tx2"/>
                </a:solidFill>
                <a:latin typeface="微软雅黑" pitchFamily="34" charset="-122"/>
                <a:ea typeface="微软雅黑" pitchFamily="34" charset="-122"/>
              </a:rPr>
              <a:t>	sum:function(num1,num2){</a:t>
            </a:r>
          </a:p>
          <a:p>
            <a:pPr defTabSz="914400"/>
            <a:r>
              <a:rPr lang="en-US" altLang="zh-CN" sz="4000">
                <a:solidFill>
                  <a:schemeClr val="tx2"/>
                </a:solidFill>
                <a:latin typeface="微软雅黑" pitchFamily="34" charset="-122"/>
                <a:ea typeface="微软雅黑" pitchFamily="34" charset="-122"/>
              </a:rPr>
              <a:t>		console.log(num1+num2);</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obj.sum(a,b);</a:t>
            </a:r>
            <a:endParaRPr lang="zh-CN" altLang="en-US" sz="4000">
              <a:latin typeface="微软雅黑" pitchFamily="34" charset="-122"/>
              <a:ea typeface="微软雅黑" pitchFamily="34" charset="-122"/>
            </a:endParaRPr>
          </a:p>
        </p:txBody>
      </p:sp>
      <p:sp>
        <p:nvSpPr>
          <p:cNvPr id="43014" name="Line 8"/>
          <p:cNvSpPr>
            <a:spLocks noChangeShapeType="1"/>
          </p:cNvSpPr>
          <p:nvPr/>
        </p:nvSpPr>
        <p:spPr bwMode="auto">
          <a:xfrm>
            <a:off x="12336463" y="5129213"/>
            <a:ext cx="2160587" cy="0"/>
          </a:xfrm>
          <a:prstGeom prst="line">
            <a:avLst/>
          </a:prstGeom>
          <a:noFill/>
          <a:ln w="76200">
            <a:solidFill>
              <a:schemeClr val="tx2"/>
            </a:solidFill>
            <a:round/>
            <a:headEnd/>
            <a:tailEnd type="triangle" w="med" len="med"/>
          </a:ln>
        </p:spPr>
        <p:txBody>
          <a:bodyPr/>
          <a:lstStyle/>
          <a:p>
            <a:endParaRPr lang="zh-CN" altLang="en-US"/>
          </a:p>
        </p:txBody>
      </p:sp>
      <p:sp>
        <p:nvSpPr>
          <p:cNvPr id="43015" name="Line 10"/>
          <p:cNvSpPr>
            <a:spLocks noChangeShapeType="1"/>
          </p:cNvSpPr>
          <p:nvPr/>
        </p:nvSpPr>
        <p:spPr bwMode="auto">
          <a:xfrm>
            <a:off x="13776325" y="10818813"/>
            <a:ext cx="576263" cy="0"/>
          </a:xfrm>
          <a:prstGeom prst="line">
            <a:avLst/>
          </a:prstGeom>
          <a:noFill/>
          <a:ln w="76200">
            <a:solidFill>
              <a:schemeClr val="tx2"/>
            </a:solidFill>
            <a:round/>
            <a:headEnd/>
            <a:tailEnd type="triangle" w="med" len="med"/>
          </a:ln>
        </p:spPr>
        <p:txBody>
          <a:bodyPr/>
          <a:lstStyle/>
          <a:p>
            <a:endParaRPr lang="zh-CN" altLang="en-US"/>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505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5059" name="Text Box 8"/>
          <p:cNvSpPr txBox="1">
            <a:spLocks noChangeArrowheads="1"/>
          </p:cNvSpPr>
          <p:nvPr/>
        </p:nvSpPr>
        <p:spPr bwMode="auto">
          <a:xfrm>
            <a:off x="2235200" y="5013325"/>
            <a:ext cx="20829588" cy="3140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由上述问题得出：</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的核心就是如何构建一个对象。因为程序一切都围绕这对象行进。</a:t>
            </a:r>
          </a:p>
          <a:p>
            <a:pPr defTabSz="914400"/>
            <a:r>
              <a:rPr lang="zh-CN" altLang="en-US" sz="4000">
                <a:solidFill>
                  <a:schemeClr val="tx2"/>
                </a:solidFill>
                <a:latin typeface="微软雅黑" pitchFamily="34" charset="-122"/>
                <a:ea typeface="微软雅黑" pitchFamily="34" charset="-122"/>
              </a:rPr>
              <a:t>	所以构建对象可以说就是</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思想的一大特征，</a:t>
            </a:r>
          </a:p>
          <a:p>
            <a:pPr defTabSz="914400"/>
            <a:r>
              <a:rPr lang="zh-CN" altLang="en-US" sz="4000">
                <a:solidFill>
                  <a:schemeClr val="tx2"/>
                </a:solidFill>
                <a:latin typeface="微软雅黑" pitchFamily="34" charset="-122"/>
                <a:ea typeface="微软雅黑" pitchFamily="34" charset="-122"/>
              </a:rPr>
              <a:t>		而</a:t>
            </a:r>
            <a:r>
              <a:rPr lang="zh-CN" altLang="en-US" sz="4000">
                <a:solidFill>
                  <a:srgbClr val="FF0000"/>
                </a:solidFill>
                <a:latin typeface="微软雅黑" pitchFamily="34" charset="-122"/>
                <a:ea typeface="微软雅黑" pitchFamily="34" charset="-122"/>
              </a:rPr>
              <a:t>构建对象还有一个别名，叫做</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对象的封装</a:t>
            </a:r>
            <a:r>
              <a:rPr lang="en-US" altLang="zh-CN" sz="4000">
                <a:solidFill>
                  <a:srgbClr val="FF0000"/>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我们对于</a:t>
            </a:r>
            <a:r>
              <a:rPr lang="en-US" altLang="zh-CN" sz="4000">
                <a:solidFill>
                  <a:schemeClr val="tx2"/>
                </a:solidFill>
                <a:latin typeface="微软雅黑" pitchFamily="34" charset="-122"/>
                <a:ea typeface="微软雅黑" pitchFamily="34" charset="-122"/>
              </a:rPr>
              <a:t>oop</a:t>
            </a:r>
            <a:r>
              <a:rPr lang="zh-CN" altLang="en-US" sz="4000">
                <a:solidFill>
                  <a:schemeClr val="tx2"/>
                </a:solidFill>
                <a:latin typeface="微软雅黑" pitchFamily="34" charset="-122"/>
                <a:ea typeface="微软雅黑" pitchFamily="34" charset="-122"/>
              </a:rPr>
              <a:t>掌握到这里即可。剩余部分我们之后再聊。</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710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7107"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3.</a:t>
            </a:r>
            <a:r>
              <a:rPr lang="zh-CN" altLang="en-US" sz="6000">
                <a:solidFill>
                  <a:srgbClr val="53585F"/>
                </a:solidFill>
                <a:latin typeface="微软雅黑" pitchFamily="34" charset="-122"/>
                <a:ea typeface="微软雅黑" pitchFamily="34" charset="-122"/>
              </a:rPr>
              <a:t>原型</a:t>
            </a:r>
            <a:endParaRPr lang="zh-CN" altLang="en-US" sz="6000">
              <a:solidFill>
                <a:schemeClr val="tx2"/>
              </a:solidFill>
              <a:latin typeface="微软雅黑" pitchFamily="34" charset="-122"/>
              <a:ea typeface="微软雅黑" pitchFamily="34" charset="-122"/>
            </a:endParaRPr>
          </a:p>
        </p:txBody>
      </p:sp>
      <p:sp>
        <p:nvSpPr>
          <p:cNvPr id="47108" name="Text Box 8"/>
          <p:cNvSpPr txBox="1">
            <a:spLocks noChangeArrowheads="1"/>
          </p:cNvSpPr>
          <p:nvPr/>
        </p:nvSpPr>
        <p:spPr bwMode="auto">
          <a:xfrm>
            <a:off x="2235200" y="3946525"/>
            <a:ext cx="21261388" cy="8626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中给函数提供了一个对象类型的属性，叫做</a:t>
            </a:r>
            <a:r>
              <a:rPr lang="en-US" altLang="zh-CN" sz="4000">
                <a:solidFill>
                  <a:schemeClr val="tx2"/>
                </a:solidFill>
                <a:latin typeface="微软雅黑" pitchFamily="34" charset="-122"/>
                <a:ea typeface="微软雅黑" pitchFamily="34" charset="-122"/>
              </a:rPr>
              <a:t>prototype(</a:t>
            </a:r>
            <a:r>
              <a:rPr lang="zh-CN" altLang="en-US" sz="4000">
                <a:solidFill>
                  <a:schemeClr val="tx2"/>
                </a:solidFill>
                <a:latin typeface="微软雅黑" pitchFamily="34" charset="-122"/>
                <a:ea typeface="微软雅黑" pitchFamily="34" charset="-122"/>
              </a:rPr>
              <a:t>原型</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原型归函数所有，他不用创建，是默认存在的。</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例：</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function Car(){}</a:t>
            </a:r>
          </a:p>
          <a:p>
            <a:pPr defTabSz="914400"/>
            <a:r>
              <a:rPr lang="en-US" altLang="zh-CN" sz="4000">
                <a:solidFill>
                  <a:schemeClr val="tx2"/>
                </a:solidFill>
                <a:latin typeface="微软雅黑" pitchFamily="34" charset="-122"/>
                <a:ea typeface="微软雅黑" pitchFamily="34" charset="-122"/>
              </a:rPr>
              <a:t>		var mycar1 = new Car();</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mycar2 = new Car();</a:t>
            </a:r>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Car.prototype.lun1 = '</a:t>
            </a:r>
            <a:r>
              <a:rPr lang="zh-CN" altLang="en-US" sz="4000">
                <a:solidFill>
                  <a:srgbClr val="FF0000"/>
                </a:solidFill>
                <a:latin typeface="微软雅黑" pitchFamily="34" charset="-122"/>
                <a:ea typeface="微软雅黑" pitchFamily="34" charset="-122"/>
              </a:rPr>
              <a:t>左前轮</a:t>
            </a:r>
            <a:r>
              <a:rPr lang="en-US" altLang="zh-CN" sz="4000">
                <a:solidFill>
                  <a:srgbClr val="FF0000"/>
                </a:solidFill>
                <a:latin typeface="微软雅黑" pitchFamily="34" charset="-122"/>
                <a:ea typeface="微软雅黑" pitchFamily="34" charset="-122"/>
              </a:rPr>
              <a:t>';</a:t>
            </a:r>
          </a:p>
          <a:p>
            <a:pPr defTabSz="914400"/>
            <a:r>
              <a:rPr lang="en-US" altLang="zh-CN" sz="4000">
                <a:solidFill>
                  <a:srgbClr val="FF0000"/>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console.log(mycar1.lun1);</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console.log(mycar2.lun1);</a:t>
            </a:r>
            <a:endParaRPr lang="en-US" altLang="zh-CN" sz="4000">
              <a:solidFill>
                <a:srgbClr val="FF0000"/>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js</a:t>
            </a:r>
            <a:r>
              <a:rPr lang="zh-CN" altLang="en-US" sz="4000">
                <a:solidFill>
                  <a:schemeClr val="tx2"/>
                </a:solidFill>
                <a:latin typeface="微软雅黑" pitchFamily="34" charset="-122"/>
                <a:ea typeface="微软雅黑" pitchFamily="34" charset="-122"/>
              </a:rPr>
              <a:t>中提供了一种机制：</a:t>
            </a:r>
            <a:br>
              <a:rPr lang="zh-CN" altLang="en-US" sz="4000">
                <a:solidFill>
                  <a:schemeClr val="tx2"/>
                </a:solidFill>
                <a:latin typeface="微软雅黑" pitchFamily="34" charset="-122"/>
                <a:ea typeface="微软雅黑" pitchFamily="34" charset="-122"/>
              </a:rPr>
            </a:br>
            <a:r>
              <a:rPr lang="zh-CN" altLang="en-US" sz="4000">
                <a:solidFill>
                  <a:schemeClr val="tx2"/>
                </a:solidFill>
                <a:latin typeface="微软雅黑" pitchFamily="34" charset="-122"/>
                <a:ea typeface="微软雅黑" pitchFamily="34" charset="-122"/>
              </a:rPr>
              <a:t>		如果是通过类创建的对象，当访问的属性在对象中如果没有找到。</a:t>
            </a:r>
          </a:p>
          <a:p>
            <a:pPr defTabSz="914400"/>
            <a:r>
              <a:rPr lang="zh-CN" altLang="en-US" sz="4000">
                <a:solidFill>
                  <a:schemeClr val="tx2"/>
                </a:solidFill>
                <a:latin typeface="微软雅黑" pitchFamily="34" charset="-122"/>
                <a:ea typeface="微软雅黑" pitchFamily="34" charset="-122"/>
              </a:rPr>
              <a:t>		则会去</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创建对象的类</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的原型中查找。如果能找到，也相当于对象拥有这个属性。</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4915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49155" name="Rectangle 5"/>
          <p:cNvSpPr>
            <a:spLocks noChangeArrowheads="1"/>
          </p:cNvSpPr>
          <p:nvPr/>
        </p:nvSpPr>
        <p:spPr bwMode="auto">
          <a:xfrm>
            <a:off x="2614613" y="6065838"/>
            <a:ext cx="5543550" cy="792162"/>
          </a:xfrm>
          <a:prstGeom prst="rect">
            <a:avLst/>
          </a:prstGeom>
          <a:noFill/>
          <a:ln w="76200">
            <a:solidFill>
              <a:schemeClr val="tx2"/>
            </a:solidFill>
            <a:miter lim="800000"/>
            <a:headEnd/>
            <a:tailEnd/>
          </a:ln>
        </p:spPr>
        <p:txBody>
          <a:bodyPr wrap="none" anchor="ctr"/>
          <a:lstStyle/>
          <a:p>
            <a:endParaRPr lang="zh-CN" altLang="en-US"/>
          </a:p>
        </p:txBody>
      </p:sp>
      <p:sp>
        <p:nvSpPr>
          <p:cNvPr id="49156" name="Rectangle 23"/>
          <p:cNvSpPr>
            <a:spLocks noChangeArrowheads="1"/>
          </p:cNvSpPr>
          <p:nvPr/>
        </p:nvSpPr>
        <p:spPr bwMode="auto">
          <a:xfrm>
            <a:off x="11688763" y="4410075"/>
            <a:ext cx="5543550" cy="792163"/>
          </a:xfrm>
          <a:prstGeom prst="rect">
            <a:avLst/>
          </a:prstGeom>
          <a:noFill/>
          <a:ln w="76200">
            <a:solidFill>
              <a:schemeClr val="tx2"/>
            </a:solidFill>
            <a:miter lim="800000"/>
            <a:headEnd/>
            <a:tailEnd/>
          </a:ln>
        </p:spPr>
        <p:txBody>
          <a:bodyPr wrap="none" anchor="ctr"/>
          <a:lstStyle/>
          <a:p>
            <a:endParaRPr lang="zh-CN" altLang="en-US"/>
          </a:p>
        </p:txBody>
      </p:sp>
      <p:sp>
        <p:nvSpPr>
          <p:cNvPr id="49157" name="Rectangle 40"/>
          <p:cNvSpPr>
            <a:spLocks noChangeArrowheads="1"/>
          </p:cNvSpPr>
          <p:nvPr/>
        </p:nvSpPr>
        <p:spPr bwMode="auto">
          <a:xfrm>
            <a:off x="11688763" y="7866063"/>
            <a:ext cx="5543550" cy="720725"/>
          </a:xfrm>
          <a:prstGeom prst="rect">
            <a:avLst/>
          </a:prstGeom>
          <a:noFill/>
          <a:ln w="76200">
            <a:solidFill>
              <a:schemeClr val="tx2"/>
            </a:solidFill>
            <a:miter lim="800000"/>
            <a:headEnd/>
            <a:tailEnd/>
          </a:ln>
        </p:spPr>
        <p:txBody>
          <a:bodyPr wrap="none" anchor="ctr"/>
          <a:lstStyle/>
          <a:p>
            <a:endParaRPr lang="zh-CN" altLang="en-US"/>
          </a:p>
        </p:txBody>
      </p:sp>
      <p:sp>
        <p:nvSpPr>
          <p:cNvPr id="49158" name="Text Box 57"/>
          <p:cNvSpPr txBox="1">
            <a:spLocks noChangeArrowheads="1"/>
          </p:cNvSpPr>
          <p:nvPr/>
        </p:nvSpPr>
        <p:spPr bwMode="auto">
          <a:xfrm>
            <a:off x="2184400" y="5148263"/>
            <a:ext cx="2019300"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【Car】</a:t>
            </a:r>
          </a:p>
        </p:txBody>
      </p:sp>
      <p:sp>
        <p:nvSpPr>
          <p:cNvPr id="49159" name="Text Box 58"/>
          <p:cNvSpPr txBox="1">
            <a:spLocks noChangeArrowheads="1"/>
          </p:cNvSpPr>
          <p:nvPr/>
        </p:nvSpPr>
        <p:spPr bwMode="auto">
          <a:xfrm>
            <a:off x="11258550" y="3617913"/>
            <a:ext cx="2867025"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【mycar1】</a:t>
            </a:r>
          </a:p>
        </p:txBody>
      </p:sp>
      <p:sp>
        <p:nvSpPr>
          <p:cNvPr id="49160" name="Text Box 59"/>
          <p:cNvSpPr txBox="1">
            <a:spLocks noChangeArrowheads="1"/>
          </p:cNvSpPr>
          <p:nvPr/>
        </p:nvSpPr>
        <p:spPr bwMode="auto">
          <a:xfrm>
            <a:off x="11256963" y="7073900"/>
            <a:ext cx="2867025"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【mycar2】</a:t>
            </a:r>
          </a:p>
        </p:txBody>
      </p:sp>
      <p:sp>
        <p:nvSpPr>
          <p:cNvPr id="49161" name="Line 62"/>
          <p:cNvSpPr>
            <a:spLocks noChangeShapeType="1"/>
          </p:cNvSpPr>
          <p:nvPr/>
        </p:nvSpPr>
        <p:spPr bwMode="auto">
          <a:xfrm flipV="1">
            <a:off x="9959975" y="8153400"/>
            <a:ext cx="1728788" cy="0"/>
          </a:xfrm>
          <a:prstGeom prst="line">
            <a:avLst/>
          </a:prstGeom>
          <a:noFill/>
          <a:ln w="76200">
            <a:solidFill>
              <a:schemeClr val="tx2"/>
            </a:solidFill>
            <a:round/>
            <a:headEnd/>
            <a:tailEnd type="triangle" w="med" len="med"/>
          </a:ln>
        </p:spPr>
        <p:txBody>
          <a:bodyPr/>
          <a:lstStyle/>
          <a:p>
            <a:endParaRPr lang="zh-CN" altLang="en-US"/>
          </a:p>
        </p:txBody>
      </p:sp>
      <p:sp>
        <p:nvSpPr>
          <p:cNvPr id="49162" name="Line 58"/>
          <p:cNvSpPr>
            <a:spLocks noChangeShapeType="1"/>
          </p:cNvSpPr>
          <p:nvPr/>
        </p:nvSpPr>
        <p:spPr bwMode="auto">
          <a:xfrm>
            <a:off x="3048000" y="6858000"/>
            <a:ext cx="0" cy="719138"/>
          </a:xfrm>
          <a:prstGeom prst="line">
            <a:avLst/>
          </a:prstGeom>
          <a:noFill/>
          <a:ln w="76200">
            <a:solidFill>
              <a:schemeClr val="tx2"/>
            </a:solidFill>
            <a:prstDash val="sysDot"/>
            <a:round/>
            <a:headEnd/>
            <a:tailEnd/>
          </a:ln>
        </p:spPr>
        <p:txBody>
          <a:bodyPr/>
          <a:lstStyle/>
          <a:p>
            <a:endParaRPr lang="zh-CN" altLang="en-US"/>
          </a:p>
        </p:txBody>
      </p:sp>
      <p:sp>
        <p:nvSpPr>
          <p:cNvPr id="49163" name="Rectangle 5"/>
          <p:cNvSpPr>
            <a:spLocks noChangeArrowheads="1"/>
          </p:cNvSpPr>
          <p:nvPr/>
        </p:nvSpPr>
        <p:spPr bwMode="auto">
          <a:xfrm>
            <a:off x="2832100" y="7650163"/>
            <a:ext cx="5111750" cy="1511300"/>
          </a:xfrm>
          <a:prstGeom prst="rect">
            <a:avLst/>
          </a:prstGeom>
          <a:noFill/>
          <a:ln w="76200">
            <a:solidFill>
              <a:schemeClr val="tx2"/>
            </a:solidFill>
            <a:prstDash val="sysDot"/>
            <a:miter lim="800000"/>
            <a:headEnd/>
            <a:tailEnd/>
          </a:ln>
        </p:spPr>
        <p:txBody>
          <a:bodyPr wrap="none" anchor="ctr"/>
          <a:lstStyle/>
          <a:p>
            <a:endParaRPr lang="zh-CN" altLang="en-US"/>
          </a:p>
        </p:txBody>
      </p:sp>
      <p:sp>
        <p:nvSpPr>
          <p:cNvPr id="49164" name="Text Box 60"/>
          <p:cNvSpPr txBox="1">
            <a:spLocks noChangeArrowheads="1"/>
          </p:cNvSpPr>
          <p:nvPr/>
        </p:nvSpPr>
        <p:spPr bwMode="auto">
          <a:xfrm>
            <a:off x="815975" y="8126413"/>
            <a:ext cx="1827213" cy="519112"/>
          </a:xfrm>
          <a:prstGeom prst="rect">
            <a:avLst/>
          </a:prstGeom>
          <a:noFill/>
          <a:ln w="9525">
            <a:noFill/>
            <a:miter lim="800000"/>
            <a:headEnd/>
            <a:tailEnd/>
          </a:ln>
        </p:spPr>
        <p:txBody>
          <a:bodyPr wrap="none">
            <a:spAutoFit/>
          </a:bodyPr>
          <a:lstStyle/>
          <a:p>
            <a:pPr defTabSz="914400"/>
            <a:r>
              <a:rPr lang="en-US" altLang="zh-CN" sz="2800" b="1">
                <a:solidFill>
                  <a:schemeClr val="tx2"/>
                </a:solidFill>
              </a:rPr>
              <a:t>prototype</a:t>
            </a:r>
          </a:p>
        </p:txBody>
      </p:sp>
      <p:sp>
        <p:nvSpPr>
          <p:cNvPr id="49165" name="Text Box 12"/>
          <p:cNvSpPr txBox="1">
            <a:spLocks noChangeArrowheads="1"/>
          </p:cNvSpPr>
          <p:nvPr/>
        </p:nvSpPr>
        <p:spPr bwMode="auto">
          <a:xfrm>
            <a:off x="3187700" y="7937500"/>
            <a:ext cx="1011238" cy="519113"/>
          </a:xfrm>
          <a:prstGeom prst="rect">
            <a:avLst/>
          </a:prstGeom>
          <a:noFill/>
          <a:ln w="9525">
            <a:noFill/>
            <a:miter lim="800000"/>
            <a:headEnd/>
            <a:tailEnd/>
          </a:ln>
        </p:spPr>
        <p:txBody>
          <a:bodyPr wrap="none">
            <a:spAutoFit/>
          </a:bodyPr>
          <a:lstStyle/>
          <a:p>
            <a:pPr defTabSz="914400"/>
            <a:r>
              <a:rPr lang="en-US" altLang="zh-CN" sz="2800">
                <a:solidFill>
                  <a:schemeClr val="tx2"/>
                </a:solidFill>
                <a:latin typeface="微软雅黑" pitchFamily="34" charset="-122"/>
                <a:ea typeface="微软雅黑" pitchFamily="34" charset="-122"/>
              </a:rPr>
              <a:t>lun1:</a:t>
            </a:r>
            <a:endParaRPr lang="zh-CN" altLang="en-US" sz="2800">
              <a:solidFill>
                <a:schemeClr val="tx2"/>
              </a:solidFill>
              <a:latin typeface="微软雅黑" pitchFamily="34" charset="-122"/>
              <a:ea typeface="微软雅黑" pitchFamily="34" charset="-122"/>
            </a:endParaRPr>
          </a:p>
        </p:txBody>
      </p:sp>
      <p:sp>
        <p:nvSpPr>
          <p:cNvPr id="49166" name="Rectangle 16"/>
          <p:cNvSpPr>
            <a:spLocks noChangeArrowheads="1"/>
          </p:cNvSpPr>
          <p:nvPr/>
        </p:nvSpPr>
        <p:spPr bwMode="auto">
          <a:xfrm>
            <a:off x="4559300" y="7866063"/>
            <a:ext cx="3024188" cy="649287"/>
          </a:xfrm>
          <a:prstGeom prst="rect">
            <a:avLst/>
          </a:prstGeom>
          <a:noFill/>
          <a:ln w="76200">
            <a:solidFill>
              <a:schemeClr val="tx2"/>
            </a:solidFill>
            <a:prstDash val="sysDot"/>
            <a:miter lim="800000"/>
            <a:headEnd/>
            <a:tailEnd/>
          </a:ln>
        </p:spPr>
        <p:txBody>
          <a:bodyPr wrap="none" anchor="ctr"/>
          <a:lstStyle/>
          <a:p>
            <a:pPr algn="ctr" defTabSz="914400"/>
            <a:endParaRPr lang="zh-CN" altLang="en-US">
              <a:solidFill>
                <a:schemeClr val="tx2"/>
              </a:solidFill>
            </a:endParaRPr>
          </a:p>
        </p:txBody>
      </p:sp>
      <p:sp>
        <p:nvSpPr>
          <p:cNvPr id="49167" name="Rectangle 42"/>
          <p:cNvSpPr>
            <a:spLocks noChangeArrowheads="1"/>
          </p:cNvSpPr>
          <p:nvPr/>
        </p:nvSpPr>
        <p:spPr bwMode="auto">
          <a:xfrm>
            <a:off x="3048000" y="7864475"/>
            <a:ext cx="1368425" cy="649288"/>
          </a:xfrm>
          <a:prstGeom prst="rect">
            <a:avLst/>
          </a:prstGeom>
          <a:noFill/>
          <a:ln w="76200">
            <a:solidFill>
              <a:schemeClr val="tx2"/>
            </a:solidFill>
            <a:prstDash val="sysDot"/>
            <a:miter lim="800000"/>
            <a:headEnd/>
            <a:tailEnd/>
          </a:ln>
        </p:spPr>
        <p:txBody>
          <a:bodyPr wrap="none" anchor="ctr"/>
          <a:lstStyle/>
          <a:p>
            <a:pPr algn="ctr" defTabSz="914400"/>
            <a:endParaRPr lang="zh-CN" altLang="en-US">
              <a:solidFill>
                <a:schemeClr val="tx2"/>
              </a:solidFill>
            </a:endParaRPr>
          </a:p>
        </p:txBody>
      </p:sp>
      <p:sp>
        <p:nvSpPr>
          <p:cNvPr id="49168" name="Text Box 66"/>
          <p:cNvSpPr txBox="1">
            <a:spLocks noChangeArrowheads="1"/>
          </p:cNvSpPr>
          <p:nvPr/>
        </p:nvSpPr>
        <p:spPr bwMode="auto">
          <a:xfrm>
            <a:off x="5168900" y="7910513"/>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rPr>
              <a:t>左前轮</a:t>
            </a:r>
          </a:p>
        </p:txBody>
      </p:sp>
      <p:sp>
        <p:nvSpPr>
          <p:cNvPr id="49169" name="Text Box 67"/>
          <p:cNvSpPr txBox="1">
            <a:spLocks noChangeArrowheads="1"/>
          </p:cNvSpPr>
          <p:nvPr/>
        </p:nvSpPr>
        <p:spPr bwMode="auto">
          <a:xfrm>
            <a:off x="8232775" y="5834063"/>
            <a:ext cx="1606550" cy="519112"/>
          </a:xfrm>
          <a:prstGeom prst="rect">
            <a:avLst/>
          </a:prstGeom>
          <a:noFill/>
          <a:ln w="9525">
            <a:noFill/>
            <a:miter lim="800000"/>
            <a:headEnd/>
            <a:tailEnd/>
          </a:ln>
        </p:spPr>
        <p:txBody>
          <a:bodyPr wrap="none">
            <a:spAutoFit/>
          </a:bodyPr>
          <a:lstStyle/>
          <a:p>
            <a:pPr defTabSz="914400"/>
            <a:r>
              <a:rPr lang="zh-CN" altLang="en-US" sz="2800">
                <a:solidFill>
                  <a:schemeClr val="tx2"/>
                </a:solidFill>
              </a:rPr>
              <a:t>创建对象</a:t>
            </a:r>
          </a:p>
        </p:txBody>
      </p:sp>
      <p:sp>
        <p:nvSpPr>
          <p:cNvPr id="49170" name="Line 68"/>
          <p:cNvSpPr>
            <a:spLocks noChangeShapeType="1"/>
          </p:cNvSpPr>
          <p:nvPr/>
        </p:nvSpPr>
        <p:spPr bwMode="auto">
          <a:xfrm>
            <a:off x="8375650" y="6497638"/>
            <a:ext cx="1584325" cy="0"/>
          </a:xfrm>
          <a:prstGeom prst="line">
            <a:avLst/>
          </a:prstGeom>
          <a:noFill/>
          <a:ln w="76200">
            <a:solidFill>
              <a:schemeClr val="tx2"/>
            </a:solidFill>
            <a:round/>
            <a:headEnd/>
            <a:tailEnd/>
          </a:ln>
        </p:spPr>
        <p:txBody>
          <a:bodyPr/>
          <a:lstStyle/>
          <a:p>
            <a:endParaRPr lang="zh-CN" altLang="en-US"/>
          </a:p>
        </p:txBody>
      </p:sp>
      <p:sp>
        <p:nvSpPr>
          <p:cNvPr id="49171" name="Line 69"/>
          <p:cNvSpPr>
            <a:spLocks noChangeShapeType="1"/>
          </p:cNvSpPr>
          <p:nvPr/>
        </p:nvSpPr>
        <p:spPr bwMode="auto">
          <a:xfrm flipV="1">
            <a:off x="9959975" y="4841875"/>
            <a:ext cx="0" cy="1655763"/>
          </a:xfrm>
          <a:prstGeom prst="line">
            <a:avLst/>
          </a:prstGeom>
          <a:noFill/>
          <a:ln w="76200">
            <a:solidFill>
              <a:schemeClr val="tx2"/>
            </a:solidFill>
            <a:round/>
            <a:headEnd/>
            <a:tailEnd/>
          </a:ln>
        </p:spPr>
        <p:txBody>
          <a:bodyPr/>
          <a:lstStyle/>
          <a:p>
            <a:endParaRPr lang="zh-CN" altLang="en-US"/>
          </a:p>
        </p:txBody>
      </p:sp>
      <p:sp>
        <p:nvSpPr>
          <p:cNvPr id="49172" name="Line 70"/>
          <p:cNvSpPr>
            <a:spLocks noChangeShapeType="1"/>
          </p:cNvSpPr>
          <p:nvPr/>
        </p:nvSpPr>
        <p:spPr bwMode="auto">
          <a:xfrm flipV="1">
            <a:off x="9959975" y="6497638"/>
            <a:ext cx="0" cy="1655762"/>
          </a:xfrm>
          <a:prstGeom prst="line">
            <a:avLst/>
          </a:prstGeom>
          <a:noFill/>
          <a:ln w="76200">
            <a:solidFill>
              <a:schemeClr val="tx2"/>
            </a:solidFill>
            <a:round/>
            <a:headEnd/>
            <a:tailEnd/>
          </a:ln>
        </p:spPr>
        <p:txBody>
          <a:bodyPr/>
          <a:lstStyle/>
          <a:p>
            <a:endParaRPr lang="zh-CN" altLang="en-US"/>
          </a:p>
        </p:txBody>
      </p:sp>
      <p:sp>
        <p:nvSpPr>
          <p:cNvPr id="49173" name="Line 62"/>
          <p:cNvSpPr>
            <a:spLocks noChangeShapeType="1"/>
          </p:cNvSpPr>
          <p:nvPr/>
        </p:nvSpPr>
        <p:spPr bwMode="auto">
          <a:xfrm flipV="1">
            <a:off x="9959975" y="4841875"/>
            <a:ext cx="1728788" cy="0"/>
          </a:xfrm>
          <a:prstGeom prst="line">
            <a:avLst/>
          </a:prstGeom>
          <a:noFill/>
          <a:ln w="76200">
            <a:solidFill>
              <a:schemeClr val="tx2"/>
            </a:solidFill>
            <a:round/>
            <a:headEnd/>
            <a:tailEnd type="triangle" w="med" len="med"/>
          </a:ln>
        </p:spPr>
        <p:txBody>
          <a:bodyPr/>
          <a:lstStyle/>
          <a:p>
            <a:endParaRPr lang="zh-CN" altLang="en-US"/>
          </a:p>
        </p:txBody>
      </p:sp>
      <p:sp>
        <p:nvSpPr>
          <p:cNvPr id="49174" name="Text Box 72"/>
          <p:cNvSpPr txBox="1">
            <a:spLocks noChangeArrowheads="1"/>
          </p:cNvSpPr>
          <p:nvPr/>
        </p:nvSpPr>
        <p:spPr bwMode="auto">
          <a:xfrm>
            <a:off x="18508663" y="4451350"/>
            <a:ext cx="2952750"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mycar1.lun1</a:t>
            </a:r>
          </a:p>
        </p:txBody>
      </p:sp>
      <p:sp>
        <p:nvSpPr>
          <p:cNvPr id="49175" name="Text Box 73"/>
          <p:cNvSpPr txBox="1">
            <a:spLocks noChangeArrowheads="1"/>
          </p:cNvSpPr>
          <p:nvPr/>
        </p:nvSpPr>
        <p:spPr bwMode="auto">
          <a:xfrm>
            <a:off x="18527713" y="7958138"/>
            <a:ext cx="2952750"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mycar2.lun1</a:t>
            </a:r>
          </a:p>
        </p:txBody>
      </p:sp>
      <p:sp>
        <p:nvSpPr>
          <p:cNvPr id="49176" name="Oval 74"/>
          <p:cNvSpPr>
            <a:spLocks noChangeArrowheads="1"/>
          </p:cNvSpPr>
          <p:nvPr/>
        </p:nvSpPr>
        <p:spPr bwMode="auto">
          <a:xfrm>
            <a:off x="18168938" y="3978275"/>
            <a:ext cx="3744912" cy="1657350"/>
          </a:xfrm>
          <a:prstGeom prst="ellipse">
            <a:avLst/>
          </a:prstGeom>
          <a:noFill/>
          <a:ln w="76200">
            <a:solidFill>
              <a:schemeClr val="tx2"/>
            </a:solidFill>
            <a:round/>
            <a:headEnd/>
            <a:tailEnd/>
          </a:ln>
        </p:spPr>
        <p:txBody>
          <a:bodyPr wrap="none" anchor="ctr"/>
          <a:lstStyle/>
          <a:p>
            <a:endParaRPr lang="zh-CN" altLang="en-US"/>
          </a:p>
        </p:txBody>
      </p:sp>
      <p:sp>
        <p:nvSpPr>
          <p:cNvPr id="49177" name="Oval 75"/>
          <p:cNvSpPr>
            <a:spLocks noChangeArrowheads="1"/>
          </p:cNvSpPr>
          <p:nvPr/>
        </p:nvSpPr>
        <p:spPr bwMode="auto">
          <a:xfrm>
            <a:off x="18168938" y="7434263"/>
            <a:ext cx="3744912" cy="1657350"/>
          </a:xfrm>
          <a:prstGeom prst="ellipse">
            <a:avLst/>
          </a:prstGeom>
          <a:noFill/>
          <a:ln w="76200">
            <a:solidFill>
              <a:schemeClr val="tx2"/>
            </a:solidFill>
            <a:round/>
            <a:headEnd/>
            <a:tailEnd/>
          </a:ln>
        </p:spPr>
        <p:txBody>
          <a:bodyPr wrap="none" anchor="ctr"/>
          <a:lstStyle/>
          <a:p>
            <a:endParaRPr lang="zh-CN" altLang="en-US"/>
          </a:p>
        </p:txBody>
      </p:sp>
      <p:sp>
        <p:nvSpPr>
          <p:cNvPr id="49178" name="AutoShape 77"/>
          <p:cNvSpPr>
            <a:spLocks noChangeArrowheads="1"/>
          </p:cNvSpPr>
          <p:nvPr/>
        </p:nvSpPr>
        <p:spPr bwMode="auto">
          <a:xfrm rot="5606686">
            <a:off x="15720218" y="6857207"/>
            <a:ext cx="2087563" cy="6553200"/>
          </a:xfrm>
          <a:prstGeom prst="curvedLeftArrow">
            <a:avLst>
              <a:gd name="adj1" fmla="val 3720"/>
              <a:gd name="adj2" fmla="val 78624"/>
              <a:gd name="adj3" fmla="val 22356"/>
            </a:avLst>
          </a:prstGeom>
          <a:solidFill>
            <a:schemeClr val="accent2"/>
          </a:solidFill>
          <a:ln w="9525">
            <a:solidFill>
              <a:schemeClr val="accent2"/>
            </a:solidFill>
            <a:miter lim="800000"/>
            <a:headEnd/>
            <a:tailEnd/>
          </a:ln>
        </p:spPr>
        <p:txBody>
          <a:bodyPr wrap="none" anchor="ctr"/>
          <a:lstStyle/>
          <a:p>
            <a:endParaRPr lang="zh-CN" altLang="en-US"/>
          </a:p>
        </p:txBody>
      </p:sp>
      <p:sp>
        <p:nvSpPr>
          <p:cNvPr id="49179" name="AutoShape 78"/>
          <p:cNvSpPr>
            <a:spLocks noChangeArrowheads="1"/>
          </p:cNvSpPr>
          <p:nvPr/>
        </p:nvSpPr>
        <p:spPr bwMode="auto">
          <a:xfrm rot="5400000" flipH="1">
            <a:off x="15612269" y="-738981"/>
            <a:ext cx="2087562" cy="6769100"/>
          </a:xfrm>
          <a:prstGeom prst="curvedLeftArrow">
            <a:avLst>
              <a:gd name="adj1" fmla="val 3843"/>
              <a:gd name="adj2" fmla="val 81215"/>
              <a:gd name="adj3" fmla="val 22356"/>
            </a:avLst>
          </a:prstGeom>
          <a:solidFill>
            <a:schemeClr val="accent2"/>
          </a:solidFill>
          <a:ln w="9525">
            <a:solidFill>
              <a:schemeClr val="accent2"/>
            </a:solidFill>
            <a:miter lim="800000"/>
            <a:headEnd/>
            <a:tailEnd/>
          </a:ln>
        </p:spPr>
        <p:txBody>
          <a:bodyPr wrap="none" anchor="ctr"/>
          <a:lstStyle/>
          <a:p>
            <a:endParaRPr lang="zh-CN" altLang="en-US"/>
          </a:p>
        </p:txBody>
      </p:sp>
      <p:sp>
        <p:nvSpPr>
          <p:cNvPr id="49180" name="Text Box 80"/>
          <p:cNvSpPr txBox="1">
            <a:spLocks noChangeArrowheads="1"/>
          </p:cNvSpPr>
          <p:nvPr/>
        </p:nvSpPr>
        <p:spPr bwMode="auto">
          <a:xfrm>
            <a:off x="12912725" y="11322050"/>
            <a:ext cx="8312150" cy="701675"/>
          </a:xfrm>
          <a:prstGeom prst="rect">
            <a:avLst/>
          </a:prstGeom>
          <a:noFill/>
          <a:ln w="9525">
            <a:noFill/>
            <a:miter lim="800000"/>
            <a:headEnd/>
            <a:tailEnd/>
          </a:ln>
        </p:spPr>
        <p:txBody>
          <a:bodyPr wrap="none">
            <a:spAutoFit/>
          </a:bodyPr>
          <a:lstStyle/>
          <a:p>
            <a:pPr defTabSz="914400"/>
            <a:r>
              <a:rPr lang="zh-CN" altLang="en-US" sz="4000">
                <a:solidFill>
                  <a:schemeClr val="accent2"/>
                </a:solidFill>
              </a:rPr>
              <a:t>先去对象中查找是否存在访问的属性</a:t>
            </a:r>
          </a:p>
        </p:txBody>
      </p:sp>
      <p:sp>
        <p:nvSpPr>
          <p:cNvPr id="49181" name="AutoShape 84"/>
          <p:cNvSpPr>
            <a:spLocks noChangeArrowheads="1"/>
          </p:cNvSpPr>
          <p:nvPr/>
        </p:nvSpPr>
        <p:spPr bwMode="auto">
          <a:xfrm rot="1163286" flipH="1">
            <a:off x="8789988" y="6951663"/>
            <a:ext cx="2592387" cy="6477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7147 h 21600"/>
              <a:gd name="T14" fmla="*/ 20324 w 21600"/>
              <a:gd name="T15" fmla="*/ 14453 h 21600"/>
            </a:gdLst>
            <a:ahLst/>
            <a:cxnLst>
              <a:cxn ang="T8">
                <a:pos x="T0" y="T1"/>
              </a:cxn>
              <a:cxn ang="T9">
                <a:pos x="T2" y="T3"/>
              </a:cxn>
              <a:cxn ang="T10">
                <a:pos x="T4" y="T5"/>
              </a:cxn>
              <a:cxn ang="T11">
                <a:pos x="T6" y="T7"/>
              </a:cxn>
            </a:cxnLst>
            <a:rect l="T12" t="T13" r="T14" b="T15"/>
            <a:pathLst>
              <a:path w="21600" h="21600">
                <a:moveTo>
                  <a:pt x="17829" y="0"/>
                </a:moveTo>
                <a:lnTo>
                  <a:pt x="17829" y="7147"/>
                </a:lnTo>
                <a:lnTo>
                  <a:pt x="3375" y="7147"/>
                </a:lnTo>
                <a:lnTo>
                  <a:pt x="3375" y="14453"/>
                </a:lnTo>
                <a:lnTo>
                  <a:pt x="17829" y="14453"/>
                </a:lnTo>
                <a:lnTo>
                  <a:pt x="17829" y="21600"/>
                </a:lnTo>
                <a:lnTo>
                  <a:pt x="21600" y="10800"/>
                </a:lnTo>
                <a:close/>
              </a:path>
              <a:path w="21600" h="21600">
                <a:moveTo>
                  <a:pt x="1350" y="7147"/>
                </a:moveTo>
                <a:lnTo>
                  <a:pt x="1350" y="14453"/>
                </a:lnTo>
                <a:lnTo>
                  <a:pt x="2700" y="14453"/>
                </a:lnTo>
                <a:lnTo>
                  <a:pt x="2700" y="7147"/>
                </a:lnTo>
                <a:close/>
              </a:path>
              <a:path w="21600" h="21600">
                <a:moveTo>
                  <a:pt x="0" y="7147"/>
                </a:moveTo>
                <a:lnTo>
                  <a:pt x="0" y="14453"/>
                </a:lnTo>
                <a:lnTo>
                  <a:pt x="675" y="14453"/>
                </a:lnTo>
                <a:lnTo>
                  <a:pt x="675" y="7147"/>
                </a:lnTo>
                <a:close/>
              </a:path>
            </a:pathLst>
          </a:custGeom>
          <a:solidFill>
            <a:srgbClr val="FF6600"/>
          </a:solidFill>
          <a:ln w="9525">
            <a:solidFill>
              <a:srgbClr val="FF6600"/>
            </a:solidFill>
            <a:miter lim="800000"/>
            <a:headEnd/>
            <a:tailEnd/>
          </a:ln>
        </p:spPr>
        <p:txBody>
          <a:bodyPr wrap="none" anchor="ctr"/>
          <a:lstStyle/>
          <a:p>
            <a:endParaRPr lang="zh-CN" altLang="en-US"/>
          </a:p>
        </p:txBody>
      </p:sp>
      <p:sp>
        <p:nvSpPr>
          <p:cNvPr id="49182" name="AutoShape 85"/>
          <p:cNvSpPr>
            <a:spLocks noChangeArrowheads="1"/>
          </p:cNvSpPr>
          <p:nvPr/>
        </p:nvSpPr>
        <p:spPr bwMode="auto">
          <a:xfrm rot="20353153" flipH="1">
            <a:off x="8736013" y="4913313"/>
            <a:ext cx="2592387" cy="6477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7147 h 21600"/>
              <a:gd name="T14" fmla="*/ 20324 w 21600"/>
              <a:gd name="T15" fmla="*/ 14453 h 21600"/>
            </a:gdLst>
            <a:ahLst/>
            <a:cxnLst>
              <a:cxn ang="T8">
                <a:pos x="T0" y="T1"/>
              </a:cxn>
              <a:cxn ang="T9">
                <a:pos x="T2" y="T3"/>
              </a:cxn>
              <a:cxn ang="T10">
                <a:pos x="T4" y="T5"/>
              </a:cxn>
              <a:cxn ang="T11">
                <a:pos x="T6" y="T7"/>
              </a:cxn>
            </a:cxnLst>
            <a:rect l="T12" t="T13" r="T14" b="T15"/>
            <a:pathLst>
              <a:path w="21600" h="21600">
                <a:moveTo>
                  <a:pt x="17829" y="0"/>
                </a:moveTo>
                <a:lnTo>
                  <a:pt x="17829" y="7147"/>
                </a:lnTo>
                <a:lnTo>
                  <a:pt x="3375" y="7147"/>
                </a:lnTo>
                <a:lnTo>
                  <a:pt x="3375" y="14453"/>
                </a:lnTo>
                <a:lnTo>
                  <a:pt x="17829" y="14453"/>
                </a:lnTo>
                <a:lnTo>
                  <a:pt x="17829" y="21600"/>
                </a:lnTo>
                <a:lnTo>
                  <a:pt x="21600" y="10800"/>
                </a:lnTo>
                <a:close/>
              </a:path>
              <a:path w="21600" h="21600">
                <a:moveTo>
                  <a:pt x="1350" y="7147"/>
                </a:moveTo>
                <a:lnTo>
                  <a:pt x="1350" y="14453"/>
                </a:lnTo>
                <a:lnTo>
                  <a:pt x="2700" y="14453"/>
                </a:lnTo>
                <a:lnTo>
                  <a:pt x="2700" y="7147"/>
                </a:lnTo>
                <a:close/>
              </a:path>
              <a:path w="21600" h="21600">
                <a:moveTo>
                  <a:pt x="0" y="7147"/>
                </a:moveTo>
                <a:lnTo>
                  <a:pt x="0" y="14453"/>
                </a:lnTo>
                <a:lnTo>
                  <a:pt x="675" y="14453"/>
                </a:lnTo>
                <a:lnTo>
                  <a:pt x="675" y="7147"/>
                </a:lnTo>
                <a:close/>
              </a:path>
            </a:pathLst>
          </a:custGeom>
          <a:solidFill>
            <a:srgbClr val="FF6600"/>
          </a:solidFill>
          <a:ln w="9525">
            <a:solidFill>
              <a:srgbClr val="FF6600"/>
            </a:solidFill>
            <a:miter lim="800000"/>
            <a:headEnd/>
            <a:tailEnd/>
          </a:ln>
        </p:spPr>
        <p:txBody>
          <a:bodyPr wrap="none" anchor="ctr"/>
          <a:lstStyle/>
          <a:p>
            <a:endParaRPr lang="zh-CN" altLang="en-US"/>
          </a:p>
        </p:txBody>
      </p:sp>
      <p:sp>
        <p:nvSpPr>
          <p:cNvPr id="49183" name="AutoShape 86"/>
          <p:cNvSpPr>
            <a:spLocks noChangeArrowheads="1"/>
          </p:cNvSpPr>
          <p:nvPr/>
        </p:nvSpPr>
        <p:spPr bwMode="auto">
          <a:xfrm rot="21546774" flipH="1">
            <a:off x="5854700" y="6065838"/>
            <a:ext cx="2592388" cy="6477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7147 h 21600"/>
              <a:gd name="T14" fmla="*/ 20324 w 21600"/>
              <a:gd name="T15" fmla="*/ 14453 h 21600"/>
            </a:gdLst>
            <a:ahLst/>
            <a:cxnLst>
              <a:cxn ang="T8">
                <a:pos x="T0" y="T1"/>
              </a:cxn>
              <a:cxn ang="T9">
                <a:pos x="T2" y="T3"/>
              </a:cxn>
              <a:cxn ang="T10">
                <a:pos x="T4" y="T5"/>
              </a:cxn>
              <a:cxn ang="T11">
                <a:pos x="T6" y="T7"/>
              </a:cxn>
            </a:cxnLst>
            <a:rect l="T12" t="T13" r="T14" b="T15"/>
            <a:pathLst>
              <a:path w="21600" h="21600">
                <a:moveTo>
                  <a:pt x="17829" y="0"/>
                </a:moveTo>
                <a:lnTo>
                  <a:pt x="17829" y="7147"/>
                </a:lnTo>
                <a:lnTo>
                  <a:pt x="3375" y="7147"/>
                </a:lnTo>
                <a:lnTo>
                  <a:pt x="3375" y="14453"/>
                </a:lnTo>
                <a:lnTo>
                  <a:pt x="17829" y="14453"/>
                </a:lnTo>
                <a:lnTo>
                  <a:pt x="17829" y="21600"/>
                </a:lnTo>
                <a:lnTo>
                  <a:pt x="21600" y="10800"/>
                </a:lnTo>
                <a:close/>
              </a:path>
              <a:path w="21600" h="21600">
                <a:moveTo>
                  <a:pt x="1350" y="7147"/>
                </a:moveTo>
                <a:lnTo>
                  <a:pt x="1350" y="14453"/>
                </a:lnTo>
                <a:lnTo>
                  <a:pt x="2700" y="14453"/>
                </a:lnTo>
                <a:lnTo>
                  <a:pt x="2700" y="7147"/>
                </a:lnTo>
                <a:close/>
              </a:path>
              <a:path w="21600" h="21600">
                <a:moveTo>
                  <a:pt x="0" y="7147"/>
                </a:moveTo>
                <a:lnTo>
                  <a:pt x="0" y="14453"/>
                </a:lnTo>
                <a:lnTo>
                  <a:pt x="675" y="14453"/>
                </a:lnTo>
                <a:lnTo>
                  <a:pt x="675" y="7147"/>
                </a:lnTo>
                <a:close/>
              </a:path>
            </a:pathLst>
          </a:custGeom>
          <a:solidFill>
            <a:srgbClr val="FF6600"/>
          </a:solidFill>
          <a:ln w="9525">
            <a:solidFill>
              <a:srgbClr val="FF6600"/>
            </a:solidFill>
            <a:miter lim="800000"/>
            <a:headEnd/>
            <a:tailEnd/>
          </a:ln>
        </p:spPr>
        <p:txBody>
          <a:bodyPr wrap="none" anchor="ctr"/>
          <a:lstStyle/>
          <a:p>
            <a:endParaRPr lang="zh-CN" altLang="en-US"/>
          </a:p>
        </p:txBody>
      </p:sp>
      <p:sp>
        <p:nvSpPr>
          <p:cNvPr id="49184" name="AutoShape 87"/>
          <p:cNvSpPr>
            <a:spLocks noChangeArrowheads="1"/>
          </p:cNvSpPr>
          <p:nvPr/>
        </p:nvSpPr>
        <p:spPr bwMode="auto">
          <a:xfrm rot="16195734" flipH="1">
            <a:off x="4972050" y="6624638"/>
            <a:ext cx="1114425" cy="6477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8539 h 21600"/>
              <a:gd name="T14" fmla="*/ 19851 w 21600"/>
              <a:gd name="T15" fmla="*/ 13061 h 21600"/>
            </a:gdLst>
            <a:ahLst/>
            <a:cxnLst>
              <a:cxn ang="T8">
                <a:pos x="T0" y="T1"/>
              </a:cxn>
              <a:cxn ang="T9">
                <a:pos x="T2" y="T3"/>
              </a:cxn>
              <a:cxn ang="T10">
                <a:pos x="T4" y="T5"/>
              </a:cxn>
              <a:cxn ang="T11">
                <a:pos x="T6" y="T7"/>
              </a:cxn>
            </a:cxnLst>
            <a:rect l="T12" t="T13" r="T14" b="T15"/>
            <a:pathLst>
              <a:path w="21600" h="21600">
                <a:moveTo>
                  <a:pt x="13248" y="0"/>
                </a:moveTo>
                <a:lnTo>
                  <a:pt x="13248" y="8539"/>
                </a:lnTo>
                <a:lnTo>
                  <a:pt x="3375" y="8539"/>
                </a:lnTo>
                <a:lnTo>
                  <a:pt x="3375" y="13061"/>
                </a:lnTo>
                <a:lnTo>
                  <a:pt x="13248" y="13061"/>
                </a:lnTo>
                <a:lnTo>
                  <a:pt x="13248" y="21600"/>
                </a:lnTo>
                <a:lnTo>
                  <a:pt x="21600" y="10800"/>
                </a:lnTo>
                <a:close/>
              </a:path>
              <a:path w="21600" h="21600">
                <a:moveTo>
                  <a:pt x="1350" y="8539"/>
                </a:moveTo>
                <a:lnTo>
                  <a:pt x="1350" y="13061"/>
                </a:lnTo>
                <a:lnTo>
                  <a:pt x="2700" y="13061"/>
                </a:lnTo>
                <a:lnTo>
                  <a:pt x="2700" y="8539"/>
                </a:lnTo>
                <a:close/>
              </a:path>
              <a:path w="21600" h="21600">
                <a:moveTo>
                  <a:pt x="0" y="8539"/>
                </a:moveTo>
                <a:lnTo>
                  <a:pt x="0" y="13061"/>
                </a:lnTo>
                <a:lnTo>
                  <a:pt x="675" y="13061"/>
                </a:lnTo>
                <a:lnTo>
                  <a:pt x="675" y="8539"/>
                </a:lnTo>
                <a:close/>
              </a:path>
            </a:pathLst>
          </a:custGeom>
          <a:solidFill>
            <a:srgbClr val="FF6600"/>
          </a:solidFill>
          <a:ln w="9525">
            <a:solidFill>
              <a:srgbClr val="FF6600"/>
            </a:solidFill>
            <a:miter lim="800000"/>
            <a:headEnd/>
            <a:tailEnd/>
          </a:ln>
        </p:spPr>
        <p:txBody>
          <a:bodyPr wrap="none" anchor="ctr"/>
          <a:lstStyle/>
          <a:p>
            <a:endParaRPr lang="zh-CN" altLang="en-US"/>
          </a:p>
        </p:txBody>
      </p:sp>
      <p:sp>
        <p:nvSpPr>
          <p:cNvPr id="49185" name="Text Box 88"/>
          <p:cNvSpPr txBox="1">
            <a:spLocks noChangeArrowheads="1"/>
          </p:cNvSpPr>
          <p:nvPr/>
        </p:nvSpPr>
        <p:spPr bwMode="auto">
          <a:xfrm>
            <a:off x="1606550" y="3746500"/>
            <a:ext cx="9001125" cy="1311275"/>
          </a:xfrm>
          <a:prstGeom prst="rect">
            <a:avLst/>
          </a:prstGeom>
          <a:noFill/>
          <a:ln w="9525">
            <a:noFill/>
            <a:miter lim="800000"/>
            <a:headEnd/>
            <a:tailEnd/>
          </a:ln>
        </p:spPr>
        <p:txBody>
          <a:bodyPr>
            <a:spAutoFit/>
          </a:bodyPr>
          <a:lstStyle/>
          <a:p>
            <a:pPr defTabSz="914400"/>
            <a:r>
              <a:rPr lang="zh-CN" altLang="en-US" sz="4000">
                <a:solidFill>
                  <a:srgbClr val="FF6600"/>
                </a:solidFill>
              </a:rPr>
              <a:t>如果对象中没有这个属性，</a:t>
            </a:r>
          </a:p>
          <a:p>
            <a:pPr defTabSz="914400"/>
            <a:r>
              <a:rPr lang="zh-CN" altLang="en-US" sz="4000">
                <a:solidFill>
                  <a:srgbClr val="FF6600"/>
                </a:solidFill>
              </a:rPr>
              <a:t>则去创建这个对象的类的原型中查找</a:t>
            </a:r>
          </a:p>
        </p:txBody>
      </p:sp>
      <p:sp>
        <p:nvSpPr>
          <p:cNvPr id="49186" name="Text Box 35"/>
          <p:cNvSpPr txBox="1">
            <a:spLocks noChangeArrowheads="1"/>
          </p:cNvSpPr>
          <p:nvPr/>
        </p:nvSpPr>
        <p:spPr bwMode="auto">
          <a:xfrm>
            <a:off x="8355013" y="12857163"/>
            <a:ext cx="4557712" cy="519112"/>
          </a:xfrm>
          <a:prstGeom prst="rect">
            <a:avLst/>
          </a:prstGeom>
          <a:noFill/>
          <a:ln w="9525">
            <a:noFill/>
            <a:miter lim="800000"/>
            <a:headEnd/>
            <a:tailEnd/>
          </a:ln>
        </p:spPr>
        <p:txBody>
          <a:bodyPr wrap="none">
            <a:spAutoFit/>
          </a:bodyPr>
          <a:lstStyle/>
          <a:p>
            <a:pPr defTabSz="914400"/>
            <a:r>
              <a:rPr lang="zh-CN" altLang="en-US" sz="2800">
                <a:solidFill>
                  <a:schemeClr val="tx2"/>
                </a:solidFill>
                <a:latin typeface="微软雅黑" pitchFamily="34" charset="-122"/>
                <a:ea typeface="微软雅黑" pitchFamily="34" charset="-122"/>
              </a:rPr>
              <a:t>原型</a:t>
            </a:r>
            <a:r>
              <a:rPr lang="en-US" altLang="zh-CN" sz="2800">
                <a:solidFill>
                  <a:schemeClr val="tx2"/>
                </a:solidFill>
                <a:latin typeface="微软雅黑" pitchFamily="34" charset="-122"/>
                <a:ea typeface="微软雅黑" pitchFamily="34" charset="-122"/>
              </a:rPr>
              <a:t>-</a:t>
            </a:r>
            <a:r>
              <a:rPr lang="zh-CN" altLang="en-US" sz="2800">
                <a:solidFill>
                  <a:schemeClr val="tx2"/>
                </a:solidFill>
                <a:latin typeface="微软雅黑" pitchFamily="34" charset="-122"/>
                <a:ea typeface="微软雅黑" pitchFamily="34" charset="-122"/>
              </a:rPr>
              <a:t>类</a:t>
            </a:r>
            <a:r>
              <a:rPr lang="en-US" altLang="zh-CN" sz="2800">
                <a:solidFill>
                  <a:schemeClr val="tx2"/>
                </a:solidFill>
                <a:latin typeface="微软雅黑" pitchFamily="34" charset="-122"/>
                <a:ea typeface="微软雅黑" pitchFamily="34" charset="-122"/>
              </a:rPr>
              <a:t>-</a:t>
            </a:r>
            <a:r>
              <a:rPr lang="zh-CN" altLang="en-US" sz="2800">
                <a:solidFill>
                  <a:schemeClr val="tx2"/>
                </a:solidFill>
                <a:latin typeface="微软雅黑" pitchFamily="34" charset="-122"/>
                <a:ea typeface="微软雅黑" pitchFamily="34" charset="-122"/>
              </a:rPr>
              <a:t>实例</a:t>
            </a:r>
            <a:r>
              <a:rPr lang="en-US" altLang="zh-CN" sz="2800">
                <a:solidFill>
                  <a:schemeClr val="tx2"/>
                </a:solidFill>
                <a:latin typeface="微软雅黑" pitchFamily="34" charset="-122"/>
                <a:ea typeface="微软雅黑" pitchFamily="34" charset="-122"/>
              </a:rPr>
              <a:t>-</a:t>
            </a:r>
            <a:r>
              <a:rPr lang="zh-CN" altLang="en-US" sz="2800">
                <a:solidFill>
                  <a:schemeClr val="tx2"/>
                </a:solidFill>
                <a:latin typeface="微软雅黑" pitchFamily="34" charset="-122"/>
                <a:ea typeface="微软雅黑" pitchFamily="34" charset="-122"/>
              </a:rPr>
              <a:t>实例属性图解</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120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1203" name="Text Box 8"/>
          <p:cNvSpPr txBox="1">
            <a:spLocks noChangeArrowheads="1"/>
          </p:cNvSpPr>
          <p:nvPr/>
        </p:nvSpPr>
        <p:spPr bwMode="auto">
          <a:xfrm>
            <a:off x="2235200" y="3867150"/>
            <a:ext cx="21261388" cy="3749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那么从上面的图中我们就能够得到一个结论：</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原型的作用其实就是为类</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函数</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提供了一个</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公共区域</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，在这个公共区域中声明的属性和方法能够被所有通过这个类所创建的对象所访问到。</a:t>
            </a:r>
          </a:p>
          <a:p>
            <a:pPr defTabSz="914400"/>
            <a:endParaRPr lang="zh-CN"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：在原型中声明的属性和方法，有时也被称为是类的公有属性和公有方法</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1741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17411" name="Text Box 7"/>
          <p:cNvSpPr txBox="1">
            <a:spLocks noChangeArrowheads="1"/>
          </p:cNvSpPr>
          <p:nvPr/>
        </p:nvSpPr>
        <p:spPr bwMode="auto">
          <a:xfrm>
            <a:off x="2903538" y="2149475"/>
            <a:ext cx="3816350" cy="854075"/>
          </a:xfrm>
          <a:prstGeom prst="rect">
            <a:avLst/>
          </a:prstGeom>
          <a:noFill/>
          <a:ln w="9525">
            <a:noFill/>
            <a:miter lim="800000"/>
            <a:headEnd/>
            <a:tailEnd/>
          </a:ln>
        </p:spPr>
        <p:txBody>
          <a:bodyPr>
            <a:spAutoFit/>
          </a:bodyPr>
          <a:lstStyle/>
          <a:p>
            <a:pPr defTabSz="914400"/>
            <a:r>
              <a:rPr lang="zh-CN" altLang="en-US">
                <a:solidFill>
                  <a:schemeClr val="tx2"/>
                </a:solidFill>
                <a:ea typeface="微软雅黑" pitchFamily="34" charset="-122"/>
              </a:rPr>
              <a:t>课程大纲</a:t>
            </a:r>
          </a:p>
        </p:txBody>
      </p:sp>
      <p:sp>
        <p:nvSpPr>
          <p:cNvPr id="17412" name="Text Box 8"/>
          <p:cNvSpPr txBox="1">
            <a:spLocks noChangeArrowheads="1"/>
          </p:cNvSpPr>
          <p:nvPr/>
        </p:nvSpPr>
        <p:spPr bwMode="auto">
          <a:xfrm>
            <a:off x="5567363" y="3762375"/>
            <a:ext cx="5976937" cy="4664075"/>
          </a:xfrm>
          <a:prstGeom prst="rect">
            <a:avLst/>
          </a:prstGeom>
          <a:noFill/>
          <a:ln w="9525">
            <a:noFill/>
            <a:miter lim="800000"/>
            <a:headEnd/>
            <a:tailEnd/>
          </a:ln>
        </p:spPr>
        <p:txBody>
          <a:bodyPr wrap="none">
            <a:spAutoFit/>
          </a:bodyPr>
          <a:lstStyle/>
          <a:p>
            <a:pPr defTabSz="914400"/>
            <a:r>
              <a:rPr lang="en-US" altLang="zh-CN">
                <a:solidFill>
                  <a:schemeClr val="tx2"/>
                </a:solidFill>
                <a:latin typeface="微软雅黑" pitchFamily="34" charset="-122"/>
                <a:ea typeface="微软雅黑" pitchFamily="34" charset="-122"/>
              </a:rPr>
              <a:t>1. </a:t>
            </a:r>
            <a:r>
              <a:rPr lang="zh-CN" altLang="en-US">
                <a:solidFill>
                  <a:schemeClr val="tx2"/>
                </a:solidFill>
                <a:latin typeface="微软雅黑" pitchFamily="34" charset="-122"/>
                <a:ea typeface="微软雅黑" pitchFamily="34" charset="-122"/>
              </a:rPr>
              <a:t>类和对象</a:t>
            </a:r>
          </a:p>
          <a:p>
            <a:pPr defTabSz="914400"/>
            <a:r>
              <a:rPr lang="en-US" altLang="zh-CN">
                <a:solidFill>
                  <a:schemeClr val="tx2"/>
                </a:solidFill>
                <a:latin typeface="微软雅黑" pitchFamily="34" charset="-122"/>
                <a:ea typeface="微软雅黑" pitchFamily="34" charset="-122"/>
              </a:rPr>
              <a:t>2. </a:t>
            </a:r>
            <a:r>
              <a:rPr lang="zh-CN" altLang="en-US">
                <a:solidFill>
                  <a:schemeClr val="tx2"/>
                </a:solidFill>
                <a:latin typeface="微软雅黑" pitchFamily="34" charset="-122"/>
                <a:ea typeface="微软雅黑" pitchFamily="34" charset="-122"/>
              </a:rPr>
              <a:t>面向对象思想概述</a:t>
            </a:r>
            <a:endParaRPr lang="en-US" altLang="zh-CN">
              <a:solidFill>
                <a:schemeClr val="tx2"/>
              </a:solidFill>
              <a:latin typeface="微软雅黑" pitchFamily="34" charset="-122"/>
              <a:ea typeface="微软雅黑" pitchFamily="34" charset="-122"/>
            </a:endParaRPr>
          </a:p>
          <a:p>
            <a:pPr defTabSz="914400"/>
            <a:r>
              <a:rPr lang="en-US" altLang="zh-CN">
                <a:solidFill>
                  <a:schemeClr val="tx2"/>
                </a:solidFill>
                <a:latin typeface="微软雅黑" pitchFamily="34" charset="-122"/>
                <a:ea typeface="微软雅黑" pitchFamily="34" charset="-122"/>
              </a:rPr>
              <a:t>3. </a:t>
            </a:r>
            <a:r>
              <a:rPr lang="zh-CN" altLang="en-US">
                <a:solidFill>
                  <a:schemeClr val="tx2"/>
                </a:solidFill>
                <a:latin typeface="微软雅黑" pitchFamily="34" charset="-122"/>
                <a:ea typeface="微软雅黑" pitchFamily="34" charset="-122"/>
              </a:rPr>
              <a:t>原型</a:t>
            </a:r>
          </a:p>
          <a:p>
            <a:pPr defTabSz="914400"/>
            <a:r>
              <a:rPr lang="en-US" altLang="zh-CN">
                <a:solidFill>
                  <a:schemeClr val="tx2"/>
                </a:solidFill>
                <a:latin typeface="微软雅黑" pitchFamily="34" charset="-122"/>
                <a:ea typeface="微软雅黑" pitchFamily="34" charset="-122"/>
              </a:rPr>
              <a:t>4. </a:t>
            </a:r>
            <a:r>
              <a:rPr lang="zh-CN" altLang="en-US">
                <a:solidFill>
                  <a:schemeClr val="tx2"/>
                </a:solidFill>
                <a:latin typeface="微软雅黑" pitchFamily="34" charset="-122"/>
                <a:ea typeface="微软雅黑" pitchFamily="34" charset="-122"/>
              </a:rPr>
              <a:t>原型链</a:t>
            </a:r>
          </a:p>
          <a:p>
            <a:pPr defTabSz="914400"/>
            <a:r>
              <a:rPr lang="en-US" altLang="zh-CN">
                <a:solidFill>
                  <a:schemeClr val="tx2"/>
                </a:solidFill>
                <a:latin typeface="微软雅黑" pitchFamily="34" charset="-122"/>
                <a:ea typeface="微软雅黑" pitchFamily="34" charset="-122"/>
              </a:rPr>
              <a:t>5. </a:t>
            </a:r>
            <a:r>
              <a:rPr lang="zh-CN" altLang="en-US">
                <a:solidFill>
                  <a:schemeClr val="tx2"/>
                </a:solidFill>
                <a:latin typeface="微软雅黑" pitchFamily="34" charset="-122"/>
                <a:ea typeface="微软雅黑" pitchFamily="34" charset="-122"/>
              </a:rPr>
              <a:t>继承</a:t>
            </a:r>
          </a:p>
          <a:p>
            <a:pPr defTabSz="914400"/>
            <a:r>
              <a:rPr lang="en-US" altLang="zh-CN">
                <a:solidFill>
                  <a:schemeClr val="tx2"/>
                </a:solidFill>
                <a:latin typeface="微软雅黑" pitchFamily="34" charset="-122"/>
                <a:ea typeface="微软雅黑" pitchFamily="34" charset="-122"/>
              </a:rPr>
              <a:t>6. </a:t>
            </a:r>
            <a:r>
              <a:rPr lang="zh-CN" altLang="en-US">
                <a:solidFill>
                  <a:schemeClr val="tx2"/>
                </a:solidFill>
                <a:latin typeface="微软雅黑" pitchFamily="34" charset="-122"/>
                <a:ea typeface="微软雅黑" pitchFamily="34" charset="-122"/>
              </a:rPr>
              <a:t>设计模式</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4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325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3251" name="Text Box 8"/>
          <p:cNvSpPr txBox="1">
            <a:spLocks noChangeArrowheads="1"/>
          </p:cNvSpPr>
          <p:nvPr/>
        </p:nvSpPr>
        <p:spPr bwMode="auto">
          <a:xfrm>
            <a:off x="2235200" y="3328988"/>
            <a:ext cx="21261388" cy="9236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那么在掌握了</a:t>
            </a:r>
            <a:r>
              <a:rPr lang="en-US" altLang="zh-CN" sz="4000">
                <a:solidFill>
                  <a:schemeClr val="tx2"/>
                </a:solidFill>
                <a:latin typeface="微软雅黑" pitchFamily="34" charset="-122"/>
                <a:ea typeface="微软雅黑" pitchFamily="34" charset="-122"/>
              </a:rPr>
              <a:t>prototype</a:t>
            </a:r>
            <a:r>
              <a:rPr lang="zh-CN" altLang="en-US" sz="4000">
                <a:solidFill>
                  <a:schemeClr val="tx2"/>
                </a:solidFill>
                <a:latin typeface="微软雅黑" pitchFamily="34" charset="-122"/>
                <a:ea typeface="微软雅黑" pitchFamily="34" charset="-122"/>
              </a:rPr>
              <a:t>之后，我们结合之前所说的创建类的方式。就能够得到以下的一段代码：</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function Car(lun1,lun2,lun3,lun4,ability){</a:t>
            </a:r>
          </a:p>
          <a:p>
            <a:pPr defTabSz="914400"/>
            <a:r>
              <a:rPr lang="en-US" altLang="zh-CN" sz="4000">
                <a:solidFill>
                  <a:schemeClr val="tx2"/>
                </a:solidFill>
                <a:latin typeface="微软雅黑" pitchFamily="34" charset="-122"/>
                <a:ea typeface="微软雅黑" pitchFamily="34" charset="-122"/>
              </a:rPr>
              <a:t>			this.lun1 = lun1;</a:t>
            </a:r>
          </a:p>
          <a:p>
            <a:pPr defTabSz="914400"/>
            <a:r>
              <a:rPr lang="en-US" altLang="zh-CN" sz="4000">
                <a:solidFill>
                  <a:schemeClr val="tx2"/>
                </a:solidFill>
                <a:latin typeface="微软雅黑" pitchFamily="34" charset="-122"/>
                <a:ea typeface="微软雅黑" pitchFamily="34" charset="-122"/>
              </a:rPr>
              <a:t>			this.lun2 = lun2;</a:t>
            </a:r>
          </a:p>
          <a:p>
            <a:pPr defTabSz="914400"/>
            <a:r>
              <a:rPr lang="en-US" altLang="zh-CN" sz="4000">
                <a:solidFill>
                  <a:schemeClr val="tx2"/>
                </a:solidFill>
                <a:latin typeface="微软雅黑" pitchFamily="34" charset="-122"/>
                <a:ea typeface="微软雅黑" pitchFamily="34" charset="-122"/>
              </a:rPr>
              <a:t>			this.lun3 = lun3;</a:t>
            </a:r>
          </a:p>
          <a:p>
            <a:pPr defTabSz="914400"/>
            <a:r>
              <a:rPr lang="en-US" altLang="zh-CN" sz="4000">
                <a:solidFill>
                  <a:schemeClr val="tx2"/>
                </a:solidFill>
                <a:latin typeface="微软雅黑" pitchFamily="34" charset="-122"/>
                <a:ea typeface="微软雅黑" pitchFamily="34" charset="-122"/>
              </a:rPr>
              <a:t>			this.lun4 = lun4;</a:t>
            </a:r>
          </a:p>
          <a:p>
            <a:pPr defTabSz="914400"/>
            <a:r>
              <a:rPr lang="en-US" altLang="zh-CN" sz="4000">
                <a:solidFill>
                  <a:schemeClr val="tx2"/>
                </a:solidFill>
                <a:latin typeface="微软雅黑" pitchFamily="34" charset="-122"/>
                <a:ea typeface="微软雅黑" pitchFamily="34" charset="-122"/>
              </a:rPr>
              <a:t>			this.ability = ability;</a:t>
            </a:r>
          </a:p>
          <a:p>
            <a:pPr defTabSz="914400"/>
            <a:r>
              <a:rPr lang="en-US" altLang="zh-CN"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Car.prototype.showAbility = function(){</a:t>
            </a:r>
          </a:p>
          <a:p>
            <a:pPr defTabSz="914400"/>
            <a:r>
              <a:rPr lang="en-US" altLang="zh-CN" sz="4000">
                <a:solidFill>
                  <a:schemeClr val="tx2"/>
                </a:solidFill>
                <a:latin typeface="微软雅黑" pitchFamily="34" charset="-122"/>
                <a:ea typeface="微软雅黑" pitchFamily="34" charset="-122"/>
              </a:rPr>
              <a:t>			console.log(this.ability);</a:t>
            </a:r>
          </a:p>
          <a:p>
            <a:pPr defTabSz="914400"/>
            <a:r>
              <a:rPr lang="en-US" altLang="zh-CN"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mycar1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能跑</a:t>
            </a:r>
            <a:r>
              <a:rPr lang="en-US" altLang="zh-CN" sz="4000">
                <a:solidFill>
                  <a:schemeClr val="tx2"/>
                </a:solidFill>
                <a:latin typeface="微软雅黑" pitchFamily="34" charset="-122"/>
                <a:ea typeface="微软雅黑" pitchFamily="34" charset="-122"/>
              </a:rPr>
              <a:t>1');</a:t>
            </a:r>
          </a:p>
          <a:p>
            <a:pPr defTabSz="914400"/>
            <a:r>
              <a:rPr lang="en-US" altLang="zh-CN" sz="4000">
                <a:solidFill>
                  <a:schemeClr val="tx2"/>
                </a:solidFill>
                <a:latin typeface="微软雅黑" pitchFamily="34" charset="-122"/>
                <a:ea typeface="微软雅黑" pitchFamily="34" charset="-122"/>
              </a:rPr>
              <a:t>		var mycar2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能跑</a:t>
            </a:r>
            <a:r>
              <a:rPr lang="en-US" altLang="zh-CN" sz="4000">
                <a:solidFill>
                  <a:schemeClr val="tx2"/>
                </a:solidFill>
                <a:latin typeface="微软雅黑" pitchFamily="34" charset="-122"/>
                <a:ea typeface="微软雅黑" pitchFamily="34" charset="-122"/>
              </a:rPr>
              <a:t>2');</a:t>
            </a:r>
            <a:endParaRPr lang="zh-CN" altLang="en-US" sz="4000">
              <a:solidFill>
                <a:schemeClr val="tx2"/>
              </a:solidFill>
              <a:latin typeface="微软雅黑" pitchFamily="34" charset="-122"/>
              <a:ea typeface="微软雅黑" pitchFamily="34" charset="-122"/>
            </a:endParaRPr>
          </a:p>
        </p:txBody>
      </p:sp>
      <p:sp>
        <p:nvSpPr>
          <p:cNvPr id="53252" name="Text Box 5"/>
          <p:cNvSpPr txBox="1">
            <a:spLocks noChangeArrowheads="1"/>
          </p:cNvSpPr>
          <p:nvPr/>
        </p:nvSpPr>
        <p:spPr bwMode="auto">
          <a:xfrm>
            <a:off x="15052675" y="6281738"/>
            <a:ext cx="6788150" cy="1311275"/>
          </a:xfrm>
          <a:prstGeom prst="rect">
            <a:avLst/>
          </a:prstGeom>
          <a:noFill/>
          <a:ln w="9525">
            <a:noFill/>
            <a:miter lim="800000"/>
            <a:headEnd/>
            <a:tailEnd/>
          </a:ln>
        </p:spPr>
        <p:txBody>
          <a:bodyPr wrap="none">
            <a:spAutoFit/>
          </a:bodyPr>
          <a:lstStyle/>
          <a:p>
            <a:pPr defTabSz="914400"/>
            <a:r>
              <a:rPr lang="zh-CN" altLang="en-US" sz="4000">
                <a:solidFill>
                  <a:schemeClr val="tx2"/>
                </a:solidFill>
              </a:rPr>
              <a:t>私有：每个对象自己所拥有的</a:t>
            </a:r>
          </a:p>
          <a:p>
            <a:pPr defTabSz="914400"/>
            <a:r>
              <a:rPr lang="zh-CN" altLang="en-US" sz="4000">
                <a:solidFill>
                  <a:schemeClr val="tx2"/>
                </a:solidFill>
              </a:rPr>
              <a:t>	    属性和方法写在类内部</a:t>
            </a:r>
          </a:p>
        </p:txBody>
      </p:sp>
      <p:sp>
        <p:nvSpPr>
          <p:cNvPr id="53253" name="Text Box 6"/>
          <p:cNvSpPr txBox="1">
            <a:spLocks noChangeArrowheads="1"/>
          </p:cNvSpPr>
          <p:nvPr/>
        </p:nvSpPr>
        <p:spPr bwMode="auto">
          <a:xfrm>
            <a:off x="15052675" y="9434513"/>
            <a:ext cx="6310313" cy="1311275"/>
          </a:xfrm>
          <a:prstGeom prst="rect">
            <a:avLst/>
          </a:prstGeom>
          <a:noFill/>
          <a:ln w="9525">
            <a:noFill/>
            <a:miter lim="800000"/>
            <a:headEnd/>
            <a:tailEnd/>
          </a:ln>
        </p:spPr>
        <p:txBody>
          <a:bodyPr wrap="none">
            <a:spAutoFit/>
          </a:bodyPr>
          <a:lstStyle/>
          <a:p>
            <a:pPr defTabSz="914400"/>
            <a:r>
              <a:rPr lang="zh-CN" altLang="en-US" sz="4000">
                <a:solidFill>
                  <a:schemeClr val="tx2"/>
                </a:solidFill>
              </a:rPr>
              <a:t>公有：所有对象共用的属性</a:t>
            </a:r>
          </a:p>
          <a:p>
            <a:pPr defTabSz="914400"/>
            <a:r>
              <a:rPr lang="zh-CN" altLang="en-US" sz="4000">
                <a:solidFill>
                  <a:schemeClr val="tx2"/>
                </a:solidFill>
              </a:rPr>
              <a:t>           和方法写在原型内部</a:t>
            </a:r>
          </a:p>
        </p:txBody>
      </p:sp>
      <p:sp>
        <p:nvSpPr>
          <p:cNvPr id="53254" name="Rectangle 7"/>
          <p:cNvSpPr>
            <a:spLocks noChangeArrowheads="1"/>
          </p:cNvSpPr>
          <p:nvPr/>
        </p:nvSpPr>
        <p:spPr bwMode="auto">
          <a:xfrm>
            <a:off x="14712950" y="5994400"/>
            <a:ext cx="7991475" cy="4895850"/>
          </a:xfrm>
          <a:prstGeom prst="rect">
            <a:avLst/>
          </a:prstGeom>
          <a:solidFill>
            <a:schemeClr val="bg1"/>
          </a:solidFill>
          <a:ln w="9525">
            <a:noFill/>
            <a:miter lim="800000"/>
            <a:headEnd/>
            <a:tailEnd/>
          </a:ln>
        </p:spPr>
        <p:txBody>
          <a:bodyPr wrap="none" anchor="ctr"/>
          <a:lstStyle/>
          <a:p>
            <a:endParaRPr lang="zh-CN" altLang="en-US"/>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529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5299" name="Text Box 8"/>
          <p:cNvSpPr txBox="1">
            <a:spLocks noChangeArrowheads="1"/>
          </p:cNvSpPr>
          <p:nvPr/>
        </p:nvSpPr>
        <p:spPr bwMode="auto">
          <a:xfrm>
            <a:off x="2254250" y="3328988"/>
            <a:ext cx="21261388" cy="9845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讲到这里，相信大家对于函数的原型应该已经有了一个清楚的认识。那么下面我们就来正式的认识一下原型</a:t>
            </a:r>
            <a:r>
              <a:rPr lang="en-US" altLang="zh-CN" sz="4000">
                <a:solidFill>
                  <a:schemeClr val="tx2"/>
                </a:solidFill>
                <a:latin typeface="微软雅黑" pitchFamily="34" charset="-122"/>
                <a:ea typeface="微软雅黑" pitchFamily="34" charset="-122"/>
              </a:rPr>
              <a:t>(prototype).</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概念：</a:t>
            </a:r>
            <a:r>
              <a:rPr lang="zh-CN" altLang="en-US" sz="4000">
                <a:solidFill>
                  <a:schemeClr val="accent2"/>
                </a:solidFill>
                <a:latin typeface="微软雅黑" pitchFamily="34" charset="-122"/>
                <a:ea typeface="微软雅黑" pitchFamily="34" charset="-122"/>
              </a:rPr>
              <a:t>原型是</a:t>
            </a:r>
            <a:r>
              <a:rPr lang="en-US" altLang="zh-CN" sz="4000">
                <a:solidFill>
                  <a:schemeClr val="accent2"/>
                </a:solidFill>
                <a:latin typeface="微软雅黑" pitchFamily="34" charset="-122"/>
                <a:ea typeface="微软雅黑" pitchFamily="34" charset="-122"/>
              </a:rPr>
              <a:t>js</a:t>
            </a:r>
            <a:r>
              <a:rPr lang="zh-CN" altLang="en-US" sz="4000">
                <a:solidFill>
                  <a:schemeClr val="accent2"/>
                </a:solidFill>
                <a:latin typeface="微软雅黑" pitchFamily="34" charset="-122"/>
                <a:ea typeface="微软雅黑" pitchFamily="34" charset="-122"/>
              </a:rPr>
              <a:t>为所有函数所创建的一个对象类型的属性，原型当中的属性和方法被所有</a:t>
            </a:r>
          </a:p>
          <a:p>
            <a:pPr defTabSz="914400"/>
            <a:r>
              <a:rPr lang="zh-CN" altLang="en-US" sz="4000">
                <a:solidFill>
                  <a:schemeClr val="accent2"/>
                </a:solidFill>
                <a:latin typeface="微软雅黑" pitchFamily="34" charset="-122"/>
                <a:ea typeface="微软雅黑" pitchFamily="34" charset="-122"/>
              </a:rPr>
              <a:t>		    通过这个函数所创建的对象共享。</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结构：</a:t>
            </a:r>
            <a:r>
              <a:rPr lang="zh-CN" altLang="en-US" sz="4000">
                <a:solidFill>
                  <a:schemeClr val="accent2"/>
                </a:solidFill>
                <a:latin typeface="微软雅黑" pitchFamily="34" charset="-122"/>
                <a:ea typeface="微软雅黑" pitchFamily="34" charset="-122"/>
              </a:rPr>
              <a:t>原型是一个对象，在原型中通常拥有两个属性：</a:t>
            </a:r>
          </a:p>
          <a:p>
            <a:pPr defTabSz="914400"/>
            <a:r>
              <a:rPr lang="zh-CN" altLang="en-US" sz="4000">
                <a:solidFill>
                  <a:schemeClr val="accent2"/>
                </a:solidFill>
                <a:latin typeface="微软雅黑" pitchFamily="34" charset="-122"/>
                <a:ea typeface="微软雅黑" pitchFamily="34" charset="-122"/>
              </a:rPr>
              <a:t>		    </a:t>
            </a:r>
            <a:r>
              <a:rPr lang="en-US" altLang="zh-CN" sz="4000">
                <a:solidFill>
                  <a:schemeClr val="accent2"/>
                </a:solidFill>
                <a:latin typeface="微软雅黑" pitchFamily="34" charset="-122"/>
                <a:ea typeface="微软雅黑" pitchFamily="34" charset="-122"/>
              </a:rPr>
              <a:t>(1)</a:t>
            </a:r>
            <a:r>
              <a:rPr lang="zh-CN" altLang="en-US" sz="4000">
                <a:solidFill>
                  <a:schemeClr val="accent2"/>
                </a:solidFill>
                <a:latin typeface="微软雅黑" pitchFamily="34" charset="-122"/>
                <a:ea typeface="微软雅黑" pitchFamily="34" charset="-122"/>
              </a:rPr>
              <a:t>构造器</a:t>
            </a:r>
            <a:r>
              <a:rPr lang="en-US" altLang="zh-CN" sz="4000">
                <a:solidFill>
                  <a:schemeClr val="accent2"/>
                </a:solidFill>
                <a:latin typeface="微软雅黑" pitchFamily="34" charset="-122"/>
                <a:ea typeface="微软雅黑" pitchFamily="34" charset="-122"/>
              </a:rPr>
              <a:t>constructor</a:t>
            </a:r>
            <a:r>
              <a:rPr lang="zh-CN" altLang="en-US" sz="4000">
                <a:solidFill>
                  <a:schemeClr val="accent2"/>
                </a:solidFill>
                <a:latin typeface="微软雅黑" pitchFamily="34" charset="-122"/>
                <a:ea typeface="微软雅黑" pitchFamily="34" charset="-122"/>
              </a:rPr>
              <a:t>：该属性指向了这个类本身</a:t>
            </a:r>
          </a:p>
          <a:p>
            <a:pPr defTabSz="914400"/>
            <a:r>
              <a:rPr lang="en-US" altLang="zh-CN" sz="4000">
                <a:solidFill>
                  <a:schemeClr val="accent2"/>
                </a:solidFill>
                <a:latin typeface="微软雅黑" pitchFamily="34" charset="-122"/>
                <a:ea typeface="微软雅黑" pitchFamily="34" charset="-122"/>
              </a:rPr>
              <a:t>		    (2)</a:t>
            </a:r>
            <a:r>
              <a:rPr lang="zh-CN" altLang="en-US" sz="4000">
                <a:solidFill>
                  <a:schemeClr val="accent2"/>
                </a:solidFill>
                <a:latin typeface="微软雅黑" pitchFamily="34" charset="-122"/>
                <a:ea typeface="微软雅黑" pitchFamily="34" charset="-122"/>
              </a:rPr>
              <a:t>原型指向</a:t>
            </a:r>
            <a:r>
              <a:rPr lang="en-US" altLang="zh-CN" sz="4000">
                <a:solidFill>
                  <a:schemeClr val="accent2"/>
                </a:solidFill>
                <a:latin typeface="微软雅黑" pitchFamily="34" charset="-122"/>
                <a:ea typeface="微软雅黑" pitchFamily="34" charset="-122"/>
              </a:rPr>
              <a:t>__proto__:</a:t>
            </a:r>
            <a:r>
              <a:rPr lang="zh-CN" altLang="en-US" sz="4000">
                <a:solidFill>
                  <a:schemeClr val="accent2"/>
                </a:solidFill>
                <a:latin typeface="微软雅黑" pitchFamily="34" charset="-122"/>
                <a:ea typeface="微软雅黑" pitchFamily="34" charset="-122"/>
              </a:rPr>
              <a:t>该属性指向原型本身，提供给通过类创建的对象使用。</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作用：</a:t>
            </a:r>
            <a:r>
              <a:rPr lang="zh-CN" altLang="en-US" sz="4000">
                <a:solidFill>
                  <a:schemeClr val="accent2"/>
                </a:solidFill>
                <a:latin typeface="微软雅黑" pitchFamily="34" charset="-122"/>
                <a:ea typeface="微软雅黑" pitchFamily="34" charset="-122"/>
              </a:rPr>
              <a:t>原型用来创建类的公有属性和公有方法，为创建对象服务</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优点：</a:t>
            </a:r>
            <a:r>
              <a:rPr lang="zh-CN" altLang="en-US" sz="4000">
                <a:solidFill>
                  <a:schemeClr val="accent2"/>
                </a:solidFill>
                <a:latin typeface="微软雅黑" pitchFamily="34" charset="-122"/>
                <a:ea typeface="微软雅黑" pitchFamily="34" charset="-122"/>
              </a:rPr>
              <a:t>节约内存空间，不必为每一个对象都分配公有属性和公有方法的内存。</a:t>
            </a:r>
          </a:p>
          <a:p>
            <a:pPr defTabSz="914400"/>
            <a:r>
              <a:rPr lang="zh-CN" altLang="en-US" sz="4000">
                <a:solidFill>
                  <a:schemeClr val="tx2"/>
                </a:solidFill>
                <a:latin typeface="微软雅黑" pitchFamily="34" charset="-122"/>
                <a:ea typeface="微软雅黑" pitchFamily="34" charset="-122"/>
              </a:rPr>
              <a:t>	缺点：</a:t>
            </a:r>
            <a:r>
              <a:rPr lang="zh-CN" altLang="en-US" sz="4000">
                <a:solidFill>
                  <a:schemeClr val="accent2"/>
                </a:solidFill>
                <a:latin typeface="微软雅黑" pitchFamily="34" charset="-122"/>
                <a:ea typeface="微软雅黑" pitchFamily="34" charset="-122"/>
              </a:rPr>
              <a:t>原型中不能保存数组这类引用类型的数据，</a:t>
            </a:r>
          </a:p>
          <a:p>
            <a:pPr defTabSz="914400"/>
            <a:r>
              <a:rPr lang="zh-CN" altLang="en-US" sz="4000">
                <a:solidFill>
                  <a:schemeClr val="accent2"/>
                </a:solidFill>
                <a:latin typeface="微软雅黑" pitchFamily="34" charset="-122"/>
                <a:ea typeface="微软雅黑" pitchFamily="34" charset="-122"/>
              </a:rPr>
              <a:t>		    因为地址传递的问题会导致出现修改的连锁变化</a:t>
            </a:r>
          </a:p>
          <a:p>
            <a:pPr defTabSz="914400"/>
            <a:r>
              <a:rPr lang="zh-CN" altLang="en-US" sz="4000">
                <a:solidFill>
                  <a:schemeClr val="tx2"/>
                </a:solidFill>
                <a:latin typeface="微软雅黑" pitchFamily="34" charset="-122"/>
                <a:ea typeface="微软雅黑" pitchFamily="34" charset="-122"/>
              </a:rPr>
              <a:t>	</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734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7347"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4.</a:t>
            </a:r>
            <a:r>
              <a:rPr lang="zh-CN" altLang="en-US" sz="6000">
                <a:solidFill>
                  <a:srgbClr val="53585F"/>
                </a:solidFill>
                <a:latin typeface="微软雅黑" pitchFamily="34" charset="-122"/>
                <a:ea typeface="微软雅黑" pitchFamily="34" charset="-122"/>
              </a:rPr>
              <a:t>原型链</a:t>
            </a:r>
            <a:endParaRPr lang="zh-CN" altLang="en-US" sz="6000">
              <a:solidFill>
                <a:schemeClr val="tx2"/>
              </a:solidFill>
              <a:latin typeface="微软雅黑" pitchFamily="34" charset="-122"/>
              <a:ea typeface="微软雅黑" pitchFamily="34" charset="-122"/>
            </a:endParaRPr>
          </a:p>
        </p:txBody>
      </p:sp>
      <p:sp>
        <p:nvSpPr>
          <p:cNvPr id="57348" name="Text Box 8"/>
          <p:cNvSpPr txBox="1">
            <a:spLocks noChangeArrowheads="1"/>
          </p:cNvSpPr>
          <p:nvPr/>
        </p:nvSpPr>
        <p:spPr bwMode="auto">
          <a:xfrm>
            <a:off x="2235200" y="3946525"/>
            <a:ext cx="21261388" cy="7407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4.1 </a:t>
            </a:r>
            <a:r>
              <a:rPr lang="zh-CN" altLang="en-US" sz="4000">
                <a:solidFill>
                  <a:schemeClr val="tx2"/>
                </a:solidFill>
                <a:latin typeface="微软雅黑" pitchFamily="34" charset="-122"/>
                <a:ea typeface="微软雅黑" pitchFamily="34" charset="-122"/>
              </a:rPr>
              <a:t>原型链构成</a:t>
            </a:r>
          </a:p>
          <a:p>
            <a:pPr defTabSz="914400"/>
            <a:r>
              <a:rPr lang="en-US" altLang="zh-CN" sz="4000">
                <a:solidFill>
                  <a:schemeClr val="tx2"/>
                </a:solidFill>
                <a:latin typeface="微软雅黑" pitchFamily="34" charset="-122"/>
                <a:ea typeface="微软雅黑" pitchFamily="34" charset="-122"/>
              </a:rPr>
              <a:t>4.2 </a:t>
            </a:r>
            <a:r>
              <a:rPr lang="zh-CN" altLang="en-US" sz="4000">
                <a:solidFill>
                  <a:schemeClr val="tx2"/>
                </a:solidFill>
                <a:latin typeface="微软雅黑" pitchFamily="34" charset="-122"/>
                <a:ea typeface="微软雅黑" pitchFamily="34" charset="-122"/>
              </a:rPr>
              <a:t>原型链的作用及创建</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4.1 </a:t>
            </a:r>
            <a:r>
              <a:rPr lang="zh-CN" altLang="en-US" sz="4000">
                <a:solidFill>
                  <a:schemeClr val="tx2"/>
                </a:solidFill>
                <a:latin typeface="微软雅黑" pitchFamily="34" charset="-122"/>
                <a:ea typeface="微软雅黑" pitchFamily="34" charset="-122"/>
              </a:rPr>
              <a:t>原型链构成</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由</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对象的</a:t>
            </a:r>
            <a:r>
              <a:rPr lang="en-US" altLang="zh-CN" sz="4000">
                <a:solidFill>
                  <a:srgbClr val="FF0000"/>
                </a:solidFill>
                <a:latin typeface="微软雅黑" pitchFamily="34" charset="-122"/>
                <a:ea typeface="微软雅黑" pitchFamily="34" charset="-122"/>
              </a:rPr>
              <a:t>__proto__</a:t>
            </a:r>
            <a:r>
              <a:rPr lang="zh-CN" altLang="en-US" sz="4000">
                <a:solidFill>
                  <a:srgbClr val="FF0000"/>
                </a:solidFill>
                <a:latin typeface="微软雅黑" pitchFamily="34" charset="-122"/>
                <a:ea typeface="微软雅黑" pitchFamily="34" charset="-122"/>
              </a:rPr>
              <a:t>属性</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和</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对象的构造函数的原型的</a:t>
            </a:r>
            <a:r>
              <a:rPr lang="en-US" altLang="zh-CN" sz="4000">
                <a:solidFill>
                  <a:srgbClr val="FF0000"/>
                </a:solidFill>
                <a:latin typeface="微软雅黑" pitchFamily="34" charset="-122"/>
                <a:ea typeface="微软雅黑" pitchFamily="34" charset="-122"/>
              </a:rPr>
              <a:t>__protp__</a:t>
            </a:r>
            <a:r>
              <a:rPr lang="zh-CN" altLang="en-US" sz="4000">
                <a:solidFill>
                  <a:srgbClr val="FF0000"/>
                </a:solidFill>
                <a:latin typeface="微软雅黑" pitchFamily="34" charset="-122"/>
                <a:ea typeface="微软雅黑" pitchFamily="34" charset="-122"/>
              </a:rPr>
              <a:t>属性</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构成的链式结构称为原型链</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：原型链的顶端是</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对象。</a:t>
            </a:r>
          </a:p>
          <a:p>
            <a:pPr defTabSz="914400"/>
            <a:r>
              <a:rPr lang="en-US" altLang="zh-CN" sz="4000">
                <a:solidFill>
                  <a:schemeClr val="tx2"/>
                </a:solidFill>
                <a:latin typeface="微软雅黑" pitchFamily="34" charset="-122"/>
                <a:ea typeface="微软雅黑" pitchFamily="34" charset="-122"/>
              </a:rPr>
              <a:t>	pss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对象没有</a:t>
            </a:r>
            <a:r>
              <a:rPr lang="en-US" altLang="zh-CN" sz="4000">
                <a:solidFill>
                  <a:schemeClr val="tx2"/>
                </a:solidFill>
                <a:latin typeface="微软雅黑" pitchFamily="34" charset="-122"/>
                <a:ea typeface="微软雅黑" pitchFamily="34" charset="-122"/>
              </a:rPr>
              <a:t>__proto__</a:t>
            </a:r>
            <a:r>
              <a:rPr lang="zh-CN" altLang="en-US" sz="4000">
                <a:solidFill>
                  <a:schemeClr val="tx2"/>
                </a:solidFill>
                <a:latin typeface="微软雅黑" pitchFamily="34" charset="-122"/>
                <a:ea typeface="微软雅黑" pitchFamily="34" charset="-122"/>
              </a:rPr>
              <a:t>属性，或者说</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对象的</a:t>
            </a:r>
            <a:r>
              <a:rPr lang="en-US" altLang="zh-CN" sz="4000">
                <a:solidFill>
                  <a:schemeClr val="tx2"/>
                </a:solidFill>
                <a:latin typeface="微软雅黑" pitchFamily="34" charset="-122"/>
                <a:ea typeface="微软雅黑" pitchFamily="34" charset="-122"/>
              </a:rPr>
              <a:t>__proto__</a:t>
            </a:r>
            <a:r>
              <a:rPr lang="zh-CN" altLang="en-US" sz="4000">
                <a:solidFill>
                  <a:schemeClr val="tx2"/>
                </a:solidFill>
                <a:latin typeface="微软雅黑" pitchFamily="34" charset="-122"/>
                <a:ea typeface="微软雅黑" pitchFamily="34" charset="-122"/>
              </a:rPr>
              <a:t>属性指向了自身。</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5939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59395"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59396" name="Text Box 8"/>
          <p:cNvSpPr txBox="1">
            <a:spLocks noChangeArrowheads="1"/>
          </p:cNvSpPr>
          <p:nvPr/>
        </p:nvSpPr>
        <p:spPr bwMode="auto">
          <a:xfrm>
            <a:off x="2235200" y="2897188"/>
            <a:ext cx="21261388" cy="9236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下面我们通过一段代码来解释什么是原型链。</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b="1">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function Car(){}</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Car.prototype.lun1 = '</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var mycar1 = new Car();</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a:t>
            </a:r>
            <a:r>
              <a:rPr lang="en-US" altLang="zh-CN" sz="4000">
                <a:solidFill>
                  <a:schemeClr val="accent1"/>
                </a:solidFill>
                <a:latin typeface="微软雅黑" pitchFamily="34" charset="-122"/>
                <a:ea typeface="微软雅黑" pitchFamily="34" charset="-122"/>
              </a:rPr>
              <a:t>mycar1.__proto__</a:t>
            </a:r>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输出的内容是</a:t>
            </a:r>
            <a:r>
              <a:rPr lang="en-US" altLang="zh-CN" sz="4000">
                <a:solidFill>
                  <a:schemeClr val="tx2"/>
                </a:solidFill>
                <a:latin typeface="微软雅黑" pitchFamily="34" charset="-122"/>
                <a:ea typeface="微软雅黑" pitchFamily="34" charset="-122"/>
              </a:rPr>
              <a:t>【mycar1</a:t>
            </a:r>
            <a:r>
              <a:rPr lang="zh-CN" altLang="en-US" sz="4000">
                <a:solidFill>
                  <a:schemeClr val="tx2"/>
                </a:solidFill>
                <a:latin typeface="微软雅黑" pitchFamily="34" charset="-122"/>
                <a:ea typeface="微软雅黑" pitchFamily="34" charset="-122"/>
              </a:rPr>
              <a:t>对象的构造函数</a:t>
            </a:r>
            <a:r>
              <a:rPr lang="en-US" altLang="zh-CN" sz="4000">
                <a:solidFill>
                  <a:schemeClr val="tx2"/>
                </a:solidFill>
                <a:latin typeface="微软雅黑" pitchFamily="34" charset="-122"/>
                <a:ea typeface="微软雅黑" pitchFamily="34" charset="-122"/>
              </a:rPr>
              <a:t>Car</a:t>
            </a:r>
            <a:r>
              <a:rPr lang="zh-CN" altLang="en-US" sz="4000">
                <a:solidFill>
                  <a:schemeClr val="tx2"/>
                </a:solidFill>
                <a:latin typeface="微软雅黑" pitchFamily="34" charset="-122"/>
                <a:ea typeface="微软雅黑" pitchFamily="34" charset="-122"/>
              </a:rPr>
              <a:t>的原型</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即</a:t>
            </a:r>
            <a:r>
              <a:rPr lang="en-US" altLang="zh-CN" sz="4000">
                <a:solidFill>
                  <a:schemeClr val="tx2"/>
                </a:solidFill>
                <a:latin typeface="微软雅黑" pitchFamily="34" charset="-122"/>
                <a:ea typeface="微软雅黑" pitchFamily="34" charset="-122"/>
              </a:rPr>
              <a:t>Car.prototype</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console.log(</a:t>
            </a:r>
            <a:r>
              <a:rPr lang="en-US" altLang="zh-CN" sz="4000">
                <a:solidFill>
                  <a:schemeClr val="accent1"/>
                </a:solidFill>
                <a:latin typeface="微软雅黑" pitchFamily="34" charset="-122"/>
                <a:ea typeface="微软雅黑" pitchFamily="34" charset="-122"/>
              </a:rPr>
              <a:t>mycar1.__proto__</a:t>
            </a:r>
            <a:r>
              <a:rPr lang="en-US" altLang="zh-CN" sz="4000">
                <a:solidFill>
                  <a:schemeClr val="accent2"/>
                </a:solidFill>
                <a:latin typeface="微软雅黑" pitchFamily="34" charset="-122"/>
                <a:ea typeface="微软雅黑" pitchFamily="34" charset="-122"/>
              </a:rPr>
              <a:t>.__proto__</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输出的内容是</a:t>
            </a:r>
            <a:r>
              <a:rPr lang="en-US" altLang="zh-CN" sz="4000">
                <a:solidFill>
                  <a:schemeClr val="tx2"/>
                </a:solidFill>
                <a:latin typeface="微软雅黑" pitchFamily="34" charset="-122"/>
                <a:ea typeface="微软雅黑" pitchFamily="34" charset="-122"/>
              </a:rPr>
              <a:t>【Car.prototype</a:t>
            </a:r>
            <a:r>
              <a:rPr lang="zh-CN" altLang="en-US" sz="4000">
                <a:solidFill>
                  <a:schemeClr val="tx2"/>
                </a:solidFill>
                <a:latin typeface="微软雅黑" pitchFamily="34" charset="-122"/>
                <a:ea typeface="微软雅黑" pitchFamily="34" charset="-122"/>
              </a:rPr>
              <a:t>对象的构造函数</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的原型</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即</a:t>
            </a:r>
            <a:r>
              <a:rPr lang="en-US" altLang="zh-CN" sz="4000">
                <a:solidFill>
                  <a:schemeClr val="tx2"/>
                </a:solidFill>
                <a:latin typeface="微软雅黑" pitchFamily="34" charset="-122"/>
                <a:ea typeface="微软雅黑" pitchFamily="34" charset="-122"/>
              </a:rPr>
              <a:t>Object.prototype</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console.log(</a:t>
            </a:r>
            <a:r>
              <a:rPr lang="en-US" altLang="zh-CN" sz="4000">
                <a:solidFill>
                  <a:schemeClr val="accent1"/>
                </a:solidFill>
                <a:latin typeface="微软雅黑" pitchFamily="34" charset="-122"/>
                <a:ea typeface="微软雅黑" pitchFamily="34" charset="-122"/>
              </a:rPr>
              <a:t>mycar1.__proto__</a:t>
            </a:r>
            <a:r>
              <a:rPr lang="en-US" altLang="zh-CN" sz="4000">
                <a:solidFill>
                  <a:schemeClr val="accent2"/>
                </a:solidFill>
                <a:latin typeface="微软雅黑" pitchFamily="34" charset="-122"/>
                <a:ea typeface="微软雅黑" pitchFamily="34" charset="-122"/>
              </a:rPr>
              <a:t>.__proto__</a:t>
            </a:r>
            <a:r>
              <a:rPr lang="en-US" altLang="zh-CN" sz="4000">
                <a:solidFill>
                  <a:srgbClr val="FF6600"/>
                </a:solidFill>
                <a:latin typeface="微软雅黑" pitchFamily="34" charset="-122"/>
                <a:ea typeface="微软雅黑" pitchFamily="34" charset="-122"/>
              </a:rPr>
              <a:t>.__proto__</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输出的内容是</a:t>
            </a:r>
            <a:r>
              <a:rPr lang="en-US" altLang="zh-CN" sz="4000">
                <a:solidFill>
                  <a:schemeClr val="tx2"/>
                </a:solidFill>
                <a:latin typeface="微软雅黑" pitchFamily="34" charset="-122"/>
                <a:ea typeface="微软雅黑" pitchFamily="34" charset="-122"/>
              </a:rPr>
              <a:t>【Object.prototype</a:t>
            </a:r>
            <a:r>
              <a:rPr lang="zh-CN" altLang="en-US" sz="4000">
                <a:solidFill>
                  <a:schemeClr val="tx2"/>
                </a:solidFill>
                <a:latin typeface="微软雅黑" pitchFamily="34" charset="-122"/>
                <a:ea typeface="微软雅黑" pitchFamily="34" charset="-122"/>
              </a:rPr>
              <a:t>对象的构造函数</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的原型</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即</a:t>
            </a:r>
            <a:r>
              <a:rPr lang="en-US" altLang="zh-CN" sz="4000">
                <a:solidFill>
                  <a:schemeClr val="tx2"/>
                </a:solidFill>
                <a:latin typeface="微软雅黑" pitchFamily="34" charset="-122"/>
                <a:ea typeface="微软雅黑" pitchFamily="34" charset="-122"/>
              </a:rPr>
              <a:t>null(</a:t>
            </a:r>
            <a:r>
              <a:rPr lang="zh-CN" altLang="en-US" sz="4000">
                <a:solidFill>
                  <a:schemeClr val="tx2"/>
                </a:solidFill>
                <a:latin typeface="微软雅黑" pitchFamily="34" charset="-122"/>
                <a:ea typeface="微软雅黑" pitchFamily="34" charset="-122"/>
              </a:rPr>
              <a:t>因为</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的</a:t>
            </a:r>
            <a:r>
              <a:rPr lang="en-US" altLang="zh-CN" sz="4000">
                <a:solidFill>
                  <a:schemeClr val="tx2"/>
                </a:solidFill>
                <a:latin typeface="微软雅黑" pitchFamily="34" charset="-122"/>
                <a:ea typeface="微软雅黑" pitchFamily="34" charset="-122"/>
              </a:rPr>
              <a:t>__proto__</a:t>
            </a:r>
            <a:r>
              <a:rPr lang="zh-CN" altLang="en-US" sz="4000">
                <a:solidFill>
                  <a:schemeClr val="tx2"/>
                </a:solidFill>
                <a:latin typeface="微软雅黑" pitchFamily="34" charset="-122"/>
                <a:ea typeface="微软雅黑" pitchFamily="34" charset="-122"/>
              </a:rPr>
              <a:t>指向自己</a:t>
            </a:r>
            <a:r>
              <a:rPr lang="en-US" altLang="zh-CN" sz="4000">
                <a:solidFill>
                  <a:schemeClr val="tx2"/>
                </a:solidFill>
                <a:latin typeface="微软雅黑" pitchFamily="34" charset="-122"/>
                <a:ea typeface="微软雅黑" pitchFamily="34" charset="-122"/>
              </a:rPr>
              <a: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144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1443" name="Rectangle 8"/>
          <p:cNvSpPr>
            <a:spLocks noChangeArrowheads="1"/>
          </p:cNvSpPr>
          <p:nvPr/>
        </p:nvSpPr>
        <p:spPr bwMode="auto">
          <a:xfrm>
            <a:off x="19445288" y="10231438"/>
            <a:ext cx="4103687" cy="1582737"/>
          </a:xfrm>
          <a:prstGeom prst="rect">
            <a:avLst/>
          </a:prstGeom>
          <a:noFill/>
          <a:ln w="76200">
            <a:solidFill>
              <a:schemeClr val="tx2"/>
            </a:solidFill>
            <a:miter lim="800000"/>
            <a:headEnd/>
            <a:tailEnd/>
          </a:ln>
        </p:spPr>
        <p:txBody>
          <a:bodyPr wrap="none" anchor="ctr"/>
          <a:lstStyle/>
          <a:p>
            <a:endParaRPr lang="zh-CN" altLang="en-US"/>
          </a:p>
        </p:txBody>
      </p:sp>
      <p:sp>
        <p:nvSpPr>
          <p:cNvPr id="61444" name="Text Box 9"/>
          <p:cNvSpPr txBox="1">
            <a:spLocks noChangeArrowheads="1"/>
          </p:cNvSpPr>
          <p:nvPr/>
        </p:nvSpPr>
        <p:spPr bwMode="auto">
          <a:xfrm>
            <a:off x="19350038" y="9450388"/>
            <a:ext cx="1851025"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mycar1</a:t>
            </a:r>
          </a:p>
        </p:txBody>
      </p:sp>
      <p:sp>
        <p:nvSpPr>
          <p:cNvPr id="61445" name="Rectangle 10"/>
          <p:cNvSpPr>
            <a:spLocks noChangeArrowheads="1"/>
          </p:cNvSpPr>
          <p:nvPr/>
        </p:nvSpPr>
        <p:spPr bwMode="auto">
          <a:xfrm>
            <a:off x="12966700" y="3527425"/>
            <a:ext cx="4103688" cy="1582738"/>
          </a:xfrm>
          <a:prstGeom prst="rect">
            <a:avLst/>
          </a:prstGeom>
          <a:noFill/>
          <a:ln w="76200">
            <a:solidFill>
              <a:schemeClr val="tx2"/>
            </a:solidFill>
            <a:miter lim="800000"/>
            <a:headEnd/>
            <a:tailEnd/>
          </a:ln>
        </p:spPr>
        <p:txBody>
          <a:bodyPr wrap="none" anchor="ctr"/>
          <a:lstStyle/>
          <a:p>
            <a:endParaRPr lang="zh-CN" altLang="en-US"/>
          </a:p>
        </p:txBody>
      </p:sp>
      <p:sp>
        <p:nvSpPr>
          <p:cNvPr id="61446" name="Text Box 11"/>
          <p:cNvSpPr txBox="1">
            <a:spLocks noChangeArrowheads="1"/>
          </p:cNvSpPr>
          <p:nvPr/>
        </p:nvSpPr>
        <p:spPr bwMode="auto">
          <a:xfrm>
            <a:off x="12892088" y="2754313"/>
            <a:ext cx="3603625"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function Car(){}</a:t>
            </a:r>
          </a:p>
        </p:txBody>
      </p:sp>
      <p:sp>
        <p:nvSpPr>
          <p:cNvPr id="61447" name="Rectangle 12"/>
          <p:cNvSpPr>
            <a:spLocks noChangeArrowheads="1"/>
          </p:cNvSpPr>
          <p:nvPr/>
        </p:nvSpPr>
        <p:spPr bwMode="auto">
          <a:xfrm>
            <a:off x="4357688" y="3527425"/>
            <a:ext cx="4103687" cy="1582738"/>
          </a:xfrm>
          <a:prstGeom prst="rect">
            <a:avLst/>
          </a:prstGeom>
          <a:noFill/>
          <a:ln w="76200">
            <a:solidFill>
              <a:schemeClr val="tx2"/>
            </a:solidFill>
            <a:miter lim="800000"/>
            <a:headEnd/>
            <a:tailEnd/>
          </a:ln>
        </p:spPr>
        <p:txBody>
          <a:bodyPr wrap="none" anchor="ctr"/>
          <a:lstStyle/>
          <a:p>
            <a:endParaRPr lang="zh-CN" altLang="en-US"/>
          </a:p>
        </p:txBody>
      </p:sp>
      <p:sp>
        <p:nvSpPr>
          <p:cNvPr id="61448" name="Text Box 13"/>
          <p:cNvSpPr txBox="1">
            <a:spLocks noChangeArrowheads="1"/>
          </p:cNvSpPr>
          <p:nvPr/>
        </p:nvSpPr>
        <p:spPr bwMode="auto">
          <a:xfrm>
            <a:off x="4251325" y="2754313"/>
            <a:ext cx="4252913"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function Object(){}</a:t>
            </a:r>
          </a:p>
        </p:txBody>
      </p:sp>
      <p:sp>
        <p:nvSpPr>
          <p:cNvPr id="61449" name="Rectangle 17"/>
          <p:cNvSpPr>
            <a:spLocks noChangeArrowheads="1"/>
          </p:cNvSpPr>
          <p:nvPr/>
        </p:nvSpPr>
        <p:spPr bwMode="auto">
          <a:xfrm>
            <a:off x="12954000" y="10244138"/>
            <a:ext cx="4103688" cy="1582737"/>
          </a:xfrm>
          <a:prstGeom prst="rect">
            <a:avLst/>
          </a:prstGeom>
          <a:noFill/>
          <a:ln w="76200">
            <a:solidFill>
              <a:schemeClr val="accent1"/>
            </a:solidFill>
            <a:prstDash val="sysDot"/>
            <a:miter lim="800000"/>
            <a:headEnd/>
            <a:tailEnd/>
          </a:ln>
        </p:spPr>
        <p:txBody>
          <a:bodyPr wrap="none" anchor="ctr"/>
          <a:lstStyle/>
          <a:p>
            <a:endParaRPr lang="zh-CN" altLang="en-US"/>
          </a:p>
        </p:txBody>
      </p:sp>
      <p:sp>
        <p:nvSpPr>
          <p:cNvPr id="61450" name="Line 20"/>
          <p:cNvSpPr>
            <a:spLocks noChangeShapeType="1"/>
          </p:cNvSpPr>
          <p:nvPr/>
        </p:nvSpPr>
        <p:spPr bwMode="auto">
          <a:xfrm>
            <a:off x="13562013" y="5111750"/>
            <a:ext cx="0" cy="5130800"/>
          </a:xfrm>
          <a:prstGeom prst="line">
            <a:avLst/>
          </a:prstGeom>
          <a:noFill/>
          <a:ln w="76200">
            <a:solidFill>
              <a:schemeClr val="tx2"/>
            </a:solidFill>
            <a:prstDash val="sysDot"/>
            <a:round/>
            <a:headEnd/>
            <a:tailEnd/>
          </a:ln>
        </p:spPr>
        <p:txBody>
          <a:bodyPr/>
          <a:lstStyle/>
          <a:p>
            <a:endParaRPr lang="zh-CN" altLang="en-US"/>
          </a:p>
        </p:txBody>
      </p:sp>
      <p:sp>
        <p:nvSpPr>
          <p:cNvPr id="61451" name="Text Box 21"/>
          <p:cNvSpPr txBox="1">
            <a:spLocks noChangeArrowheads="1"/>
          </p:cNvSpPr>
          <p:nvPr/>
        </p:nvSpPr>
        <p:spPr bwMode="auto">
          <a:xfrm>
            <a:off x="13562013" y="9523413"/>
            <a:ext cx="2303462"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prototype</a:t>
            </a:r>
          </a:p>
        </p:txBody>
      </p:sp>
      <p:sp>
        <p:nvSpPr>
          <p:cNvPr id="61452" name="Text Box 25"/>
          <p:cNvSpPr txBox="1">
            <a:spLocks noChangeArrowheads="1"/>
          </p:cNvSpPr>
          <p:nvPr/>
        </p:nvSpPr>
        <p:spPr bwMode="auto">
          <a:xfrm>
            <a:off x="13344525" y="3959225"/>
            <a:ext cx="3370263"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Car(</a:t>
            </a:r>
            <a:r>
              <a:rPr lang="zh-CN" altLang="en-US" sz="4000">
                <a:solidFill>
                  <a:schemeClr val="tx2"/>
                </a:solidFill>
                <a:latin typeface="微软雅黑" pitchFamily="34" charset="-122"/>
                <a:ea typeface="微软雅黑" pitchFamily="34" charset="-122"/>
              </a:rPr>
              <a:t>构造</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函数</a:t>
            </a:r>
          </a:p>
        </p:txBody>
      </p:sp>
      <p:sp>
        <p:nvSpPr>
          <p:cNvPr id="61453" name="Text Box 26"/>
          <p:cNvSpPr txBox="1">
            <a:spLocks noChangeArrowheads="1"/>
          </p:cNvSpPr>
          <p:nvPr/>
        </p:nvSpPr>
        <p:spPr bwMode="auto">
          <a:xfrm>
            <a:off x="4324350" y="3959225"/>
            <a:ext cx="4160838"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构造</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函数</a:t>
            </a:r>
          </a:p>
        </p:txBody>
      </p:sp>
      <p:sp>
        <p:nvSpPr>
          <p:cNvPr id="61454" name="Text Box 28"/>
          <p:cNvSpPr txBox="1">
            <a:spLocks noChangeArrowheads="1"/>
          </p:cNvSpPr>
          <p:nvPr/>
        </p:nvSpPr>
        <p:spPr bwMode="auto">
          <a:xfrm>
            <a:off x="10752138" y="6713538"/>
            <a:ext cx="1708150" cy="701675"/>
          </a:xfrm>
          <a:prstGeom prst="rect">
            <a:avLst/>
          </a:prstGeom>
          <a:noFill/>
          <a:ln w="9525">
            <a:noFill/>
            <a:miter lim="800000"/>
            <a:headEnd/>
            <a:tailEnd/>
          </a:ln>
        </p:spPr>
        <p:txBody>
          <a:bodyPr wrap="none">
            <a:spAutoFit/>
          </a:bodyPr>
          <a:lstStyle/>
          <a:p>
            <a:pPr defTabSz="914400"/>
            <a:r>
              <a:rPr lang="zh-CN" altLang="en-US" sz="4000">
                <a:solidFill>
                  <a:schemeClr val="tx2"/>
                </a:solidFill>
                <a:ea typeface="微软雅黑" pitchFamily="34" charset="-122"/>
              </a:rPr>
              <a:t>创建了</a:t>
            </a:r>
          </a:p>
        </p:txBody>
      </p:sp>
      <p:sp>
        <p:nvSpPr>
          <p:cNvPr id="61455" name="Text Box 31"/>
          <p:cNvSpPr txBox="1">
            <a:spLocks noChangeArrowheads="1"/>
          </p:cNvSpPr>
          <p:nvPr/>
        </p:nvSpPr>
        <p:spPr bwMode="auto">
          <a:xfrm>
            <a:off x="13708063" y="10674350"/>
            <a:ext cx="2805112" cy="701675"/>
          </a:xfrm>
          <a:prstGeom prst="rect">
            <a:avLst/>
          </a:prstGeom>
          <a:noFill/>
          <a:ln w="9525">
            <a:noFill/>
            <a:miter lim="800000"/>
            <a:headEnd/>
            <a:tailEnd/>
          </a:ln>
        </p:spPr>
        <p:txBody>
          <a:bodyPr wrap="none">
            <a:spAutoFit/>
          </a:bodyPr>
          <a:lstStyle/>
          <a:p>
            <a:pPr defTabSz="914400"/>
            <a:r>
              <a:rPr lang="en-US" altLang="zh-CN" sz="4000">
                <a:solidFill>
                  <a:schemeClr val="accent1"/>
                </a:solidFill>
                <a:latin typeface="微软雅黑" pitchFamily="34" charset="-122"/>
                <a:ea typeface="微软雅黑" pitchFamily="34" charset="-122"/>
              </a:rPr>
              <a:t>Object</a:t>
            </a:r>
            <a:r>
              <a:rPr lang="zh-CN" altLang="en-US" sz="4000">
                <a:solidFill>
                  <a:schemeClr val="accent1"/>
                </a:solidFill>
                <a:latin typeface="微软雅黑" pitchFamily="34" charset="-122"/>
                <a:ea typeface="微软雅黑" pitchFamily="34" charset="-122"/>
              </a:rPr>
              <a:t>实例</a:t>
            </a:r>
          </a:p>
        </p:txBody>
      </p:sp>
      <p:sp>
        <p:nvSpPr>
          <p:cNvPr id="61456" name="Text Box 36"/>
          <p:cNvSpPr txBox="1">
            <a:spLocks noChangeArrowheads="1"/>
          </p:cNvSpPr>
          <p:nvPr/>
        </p:nvSpPr>
        <p:spPr bwMode="auto">
          <a:xfrm>
            <a:off x="20547013" y="10680700"/>
            <a:ext cx="2014537"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Car</a:t>
            </a:r>
            <a:r>
              <a:rPr lang="zh-CN" altLang="en-US" sz="4000">
                <a:solidFill>
                  <a:schemeClr val="tx2"/>
                </a:solidFill>
                <a:latin typeface="微软雅黑" pitchFamily="34" charset="-122"/>
                <a:ea typeface="微软雅黑" pitchFamily="34" charset="-122"/>
              </a:rPr>
              <a:t>实例</a:t>
            </a:r>
          </a:p>
        </p:txBody>
      </p:sp>
      <p:sp>
        <p:nvSpPr>
          <p:cNvPr id="61457" name="Text Box 37"/>
          <p:cNvSpPr txBox="1">
            <a:spLocks noChangeArrowheads="1"/>
          </p:cNvSpPr>
          <p:nvPr/>
        </p:nvSpPr>
        <p:spPr bwMode="auto">
          <a:xfrm>
            <a:off x="19300825" y="12403138"/>
            <a:ext cx="4413250" cy="777875"/>
          </a:xfrm>
          <a:prstGeom prst="rect">
            <a:avLst/>
          </a:prstGeom>
          <a:noFill/>
          <a:ln w="76200">
            <a:solidFill>
              <a:schemeClr val="accent1"/>
            </a:solidFill>
            <a:miter lim="800000"/>
            <a:headEnd/>
            <a:tailEnd/>
          </a:ln>
        </p:spPr>
        <p:txBody>
          <a:bodyPr wrap="none">
            <a:spAutoFit/>
          </a:bodyPr>
          <a:lstStyle/>
          <a:p>
            <a:pPr defTabSz="914400"/>
            <a:r>
              <a:rPr lang="en-US" altLang="zh-CN" sz="4000">
                <a:solidFill>
                  <a:schemeClr val="accent1"/>
                </a:solidFill>
                <a:latin typeface="微软雅黑" pitchFamily="34" charset="-122"/>
                <a:ea typeface="微软雅黑" pitchFamily="34" charset="-122"/>
              </a:rPr>
              <a:t>mycar1.__proto__</a:t>
            </a:r>
            <a:endParaRPr lang="zh-CN" altLang="en-US" sz="4000">
              <a:solidFill>
                <a:schemeClr val="accent1"/>
              </a:solidFill>
              <a:latin typeface="微软雅黑" pitchFamily="34" charset="-122"/>
              <a:ea typeface="微软雅黑" pitchFamily="34" charset="-122"/>
            </a:endParaRPr>
          </a:p>
        </p:txBody>
      </p:sp>
      <p:sp>
        <p:nvSpPr>
          <p:cNvPr id="61458" name="Rectangle 40"/>
          <p:cNvSpPr>
            <a:spLocks noChangeArrowheads="1"/>
          </p:cNvSpPr>
          <p:nvPr/>
        </p:nvSpPr>
        <p:spPr bwMode="auto">
          <a:xfrm>
            <a:off x="4395788" y="10242550"/>
            <a:ext cx="4103687" cy="1582738"/>
          </a:xfrm>
          <a:prstGeom prst="rect">
            <a:avLst/>
          </a:prstGeom>
          <a:noFill/>
          <a:ln w="76200">
            <a:solidFill>
              <a:schemeClr val="accent2"/>
            </a:solidFill>
            <a:prstDash val="sysDot"/>
            <a:miter lim="800000"/>
            <a:headEnd/>
            <a:tailEnd/>
          </a:ln>
        </p:spPr>
        <p:txBody>
          <a:bodyPr wrap="none" anchor="ctr"/>
          <a:lstStyle/>
          <a:p>
            <a:endParaRPr lang="zh-CN" altLang="en-US"/>
          </a:p>
        </p:txBody>
      </p:sp>
      <p:sp>
        <p:nvSpPr>
          <p:cNvPr id="61459" name="Line 41"/>
          <p:cNvSpPr>
            <a:spLocks noChangeShapeType="1"/>
          </p:cNvSpPr>
          <p:nvPr/>
        </p:nvSpPr>
        <p:spPr bwMode="auto">
          <a:xfrm>
            <a:off x="4999038" y="5129213"/>
            <a:ext cx="0" cy="5130800"/>
          </a:xfrm>
          <a:prstGeom prst="line">
            <a:avLst/>
          </a:prstGeom>
          <a:noFill/>
          <a:ln w="76200">
            <a:solidFill>
              <a:schemeClr val="tx2"/>
            </a:solidFill>
            <a:prstDash val="sysDot"/>
            <a:round/>
            <a:headEnd/>
            <a:tailEnd/>
          </a:ln>
        </p:spPr>
        <p:txBody>
          <a:bodyPr/>
          <a:lstStyle/>
          <a:p>
            <a:endParaRPr lang="zh-CN" altLang="en-US"/>
          </a:p>
        </p:txBody>
      </p:sp>
      <p:sp>
        <p:nvSpPr>
          <p:cNvPr id="61460" name="Text Box 42"/>
          <p:cNvSpPr txBox="1">
            <a:spLocks noChangeArrowheads="1"/>
          </p:cNvSpPr>
          <p:nvPr/>
        </p:nvSpPr>
        <p:spPr bwMode="auto">
          <a:xfrm>
            <a:off x="4999038" y="9540875"/>
            <a:ext cx="2303462" cy="701675"/>
          </a:xfrm>
          <a:prstGeom prst="rect">
            <a:avLst/>
          </a:prstGeom>
          <a:noFill/>
          <a:ln w="9525">
            <a:noFill/>
            <a:miter lim="800000"/>
            <a:headEnd/>
            <a:tailEnd/>
          </a:ln>
        </p:spPr>
        <p:txBody>
          <a:bodyPr wrap="none">
            <a:spAutoFit/>
          </a:bodyPr>
          <a:lstStyle/>
          <a:p>
            <a:pPr defTabSz="914400"/>
            <a:r>
              <a:rPr lang="en-US" altLang="zh-CN" sz="4000">
                <a:solidFill>
                  <a:schemeClr val="tx2"/>
                </a:solidFill>
              </a:rPr>
              <a:t>prototype</a:t>
            </a:r>
          </a:p>
        </p:txBody>
      </p:sp>
      <p:sp>
        <p:nvSpPr>
          <p:cNvPr id="61461" name="Line 44"/>
          <p:cNvSpPr>
            <a:spLocks noChangeShapeType="1"/>
          </p:cNvSpPr>
          <p:nvPr/>
        </p:nvSpPr>
        <p:spPr bwMode="auto">
          <a:xfrm>
            <a:off x="16419513" y="5129213"/>
            <a:ext cx="2933700" cy="5616575"/>
          </a:xfrm>
          <a:prstGeom prst="line">
            <a:avLst/>
          </a:prstGeom>
          <a:noFill/>
          <a:ln w="76200">
            <a:solidFill>
              <a:schemeClr val="tx2"/>
            </a:solidFill>
            <a:round/>
            <a:headEnd/>
            <a:tailEnd type="triangle" w="med" len="med"/>
          </a:ln>
        </p:spPr>
        <p:txBody>
          <a:bodyPr/>
          <a:lstStyle/>
          <a:p>
            <a:endParaRPr lang="zh-CN" altLang="en-US"/>
          </a:p>
        </p:txBody>
      </p:sp>
      <p:sp>
        <p:nvSpPr>
          <p:cNvPr id="61462" name="Text Box 45"/>
          <p:cNvSpPr txBox="1">
            <a:spLocks noChangeArrowheads="1"/>
          </p:cNvSpPr>
          <p:nvPr/>
        </p:nvSpPr>
        <p:spPr bwMode="auto">
          <a:xfrm>
            <a:off x="17932400" y="6929438"/>
            <a:ext cx="1708150" cy="701675"/>
          </a:xfrm>
          <a:prstGeom prst="rect">
            <a:avLst/>
          </a:prstGeom>
          <a:noFill/>
          <a:ln w="9525">
            <a:noFill/>
            <a:miter lim="800000"/>
            <a:headEnd/>
            <a:tailEnd/>
          </a:ln>
        </p:spPr>
        <p:txBody>
          <a:bodyPr wrap="none">
            <a:spAutoFit/>
          </a:bodyPr>
          <a:lstStyle/>
          <a:p>
            <a:pPr defTabSz="914400"/>
            <a:r>
              <a:rPr lang="zh-CN" altLang="en-US" sz="4000">
                <a:solidFill>
                  <a:schemeClr val="tx2"/>
                </a:solidFill>
                <a:ea typeface="微软雅黑" pitchFamily="34" charset="-122"/>
              </a:rPr>
              <a:t>创建了</a:t>
            </a:r>
          </a:p>
        </p:txBody>
      </p:sp>
      <p:sp>
        <p:nvSpPr>
          <p:cNvPr id="61463" name="Line 50"/>
          <p:cNvSpPr>
            <a:spLocks noChangeShapeType="1"/>
          </p:cNvSpPr>
          <p:nvPr/>
        </p:nvSpPr>
        <p:spPr bwMode="auto">
          <a:xfrm flipH="1" flipV="1">
            <a:off x="16470313" y="7362825"/>
            <a:ext cx="2830512" cy="5399088"/>
          </a:xfrm>
          <a:prstGeom prst="line">
            <a:avLst/>
          </a:prstGeom>
          <a:noFill/>
          <a:ln w="76200">
            <a:solidFill>
              <a:schemeClr val="accent1"/>
            </a:solidFill>
            <a:round/>
            <a:headEnd/>
            <a:tailEnd/>
          </a:ln>
        </p:spPr>
        <p:txBody>
          <a:bodyPr/>
          <a:lstStyle/>
          <a:p>
            <a:endParaRPr lang="zh-CN" altLang="en-US"/>
          </a:p>
        </p:txBody>
      </p:sp>
      <p:sp>
        <p:nvSpPr>
          <p:cNvPr id="61464" name="Line 54"/>
          <p:cNvSpPr>
            <a:spLocks noChangeShapeType="1"/>
          </p:cNvSpPr>
          <p:nvPr/>
        </p:nvSpPr>
        <p:spPr bwMode="auto">
          <a:xfrm>
            <a:off x="16492538" y="7362825"/>
            <a:ext cx="0" cy="2735263"/>
          </a:xfrm>
          <a:prstGeom prst="line">
            <a:avLst/>
          </a:prstGeom>
          <a:noFill/>
          <a:ln w="76200">
            <a:solidFill>
              <a:schemeClr val="accent1"/>
            </a:solidFill>
            <a:round/>
            <a:headEnd/>
            <a:tailEnd type="triangle" w="med" len="med"/>
          </a:ln>
        </p:spPr>
        <p:txBody>
          <a:bodyPr/>
          <a:lstStyle/>
          <a:p>
            <a:endParaRPr lang="zh-CN" altLang="en-US"/>
          </a:p>
        </p:txBody>
      </p:sp>
      <p:sp>
        <p:nvSpPr>
          <p:cNvPr id="61465" name="Text Box 55"/>
          <p:cNvSpPr txBox="1">
            <a:spLocks noChangeArrowheads="1"/>
          </p:cNvSpPr>
          <p:nvPr/>
        </p:nvSpPr>
        <p:spPr bwMode="auto">
          <a:xfrm>
            <a:off x="11114088" y="12403138"/>
            <a:ext cx="4413250" cy="777875"/>
          </a:xfrm>
          <a:prstGeom prst="rect">
            <a:avLst/>
          </a:prstGeom>
          <a:noFill/>
          <a:ln w="76200">
            <a:solidFill>
              <a:schemeClr val="accent1"/>
            </a:solidFill>
            <a:miter lim="800000"/>
            <a:headEnd/>
            <a:tailEnd/>
          </a:ln>
        </p:spPr>
        <p:txBody>
          <a:bodyPr wrap="none">
            <a:spAutoFit/>
          </a:bodyPr>
          <a:lstStyle/>
          <a:p>
            <a:pPr defTabSz="914400"/>
            <a:r>
              <a:rPr lang="en-US" altLang="zh-CN" sz="4000">
                <a:solidFill>
                  <a:schemeClr val="accent1"/>
                </a:solidFill>
                <a:latin typeface="微软雅黑" pitchFamily="34" charset="-122"/>
                <a:ea typeface="微软雅黑" pitchFamily="34" charset="-122"/>
              </a:rPr>
              <a:t>mycar1.__proto__</a:t>
            </a:r>
            <a:endParaRPr lang="zh-CN" altLang="en-US" sz="4000">
              <a:solidFill>
                <a:schemeClr val="accent1"/>
              </a:solidFill>
              <a:latin typeface="微软雅黑" pitchFamily="34" charset="-122"/>
              <a:ea typeface="微软雅黑" pitchFamily="34" charset="-122"/>
            </a:endParaRPr>
          </a:p>
        </p:txBody>
      </p:sp>
      <p:sp>
        <p:nvSpPr>
          <p:cNvPr id="61466" name="Text Box 57"/>
          <p:cNvSpPr txBox="1">
            <a:spLocks noChangeArrowheads="1"/>
          </p:cNvSpPr>
          <p:nvPr/>
        </p:nvSpPr>
        <p:spPr bwMode="auto">
          <a:xfrm>
            <a:off x="15506700" y="12403138"/>
            <a:ext cx="2641600" cy="777875"/>
          </a:xfrm>
          <a:prstGeom prst="rect">
            <a:avLst/>
          </a:prstGeom>
          <a:noFill/>
          <a:ln w="76200">
            <a:solidFill>
              <a:schemeClr val="accent2"/>
            </a:solidFill>
            <a:miter lim="800000"/>
            <a:headEnd/>
            <a:tailEnd/>
          </a:ln>
        </p:spPr>
        <p:txBody>
          <a:bodyPr wrap="none">
            <a:spAutoFit/>
          </a:bodyPr>
          <a:lstStyle/>
          <a:p>
            <a:pPr defTabSz="914400"/>
            <a:r>
              <a:rPr lang="en-US" altLang="zh-CN" sz="4000">
                <a:solidFill>
                  <a:schemeClr val="accent2"/>
                </a:solidFill>
                <a:latin typeface="微软雅黑" pitchFamily="34" charset="-122"/>
                <a:ea typeface="微软雅黑" pitchFamily="34" charset="-122"/>
              </a:rPr>
              <a:t>.__proto__</a:t>
            </a:r>
            <a:endParaRPr lang="zh-CN" altLang="en-US" sz="4000">
              <a:solidFill>
                <a:schemeClr val="accent2"/>
              </a:solidFill>
              <a:latin typeface="微软雅黑" pitchFamily="34" charset="-122"/>
              <a:ea typeface="微软雅黑" pitchFamily="34" charset="-122"/>
            </a:endParaRPr>
          </a:p>
        </p:txBody>
      </p:sp>
      <p:sp>
        <p:nvSpPr>
          <p:cNvPr id="61467" name="Text Box 63"/>
          <p:cNvSpPr txBox="1">
            <a:spLocks noChangeArrowheads="1"/>
          </p:cNvSpPr>
          <p:nvPr/>
        </p:nvSpPr>
        <p:spPr bwMode="auto">
          <a:xfrm>
            <a:off x="434975" y="12403138"/>
            <a:ext cx="4413250" cy="777875"/>
          </a:xfrm>
          <a:prstGeom prst="rect">
            <a:avLst/>
          </a:prstGeom>
          <a:noFill/>
          <a:ln w="76200">
            <a:solidFill>
              <a:schemeClr val="accent1"/>
            </a:solidFill>
            <a:miter lim="800000"/>
            <a:headEnd/>
            <a:tailEnd/>
          </a:ln>
        </p:spPr>
        <p:txBody>
          <a:bodyPr wrap="none">
            <a:spAutoFit/>
          </a:bodyPr>
          <a:lstStyle/>
          <a:p>
            <a:pPr defTabSz="914400"/>
            <a:r>
              <a:rPr lang="en-US" altLang="zh-CN" sz="4000">
                <a:solidFill>
                  <a:schemeClr val="accent1"/>
                </a:solidFill>
                <a:latin typeface="微软雅黑" pitchFamily="34" charset="-122"/>
                <a:ea typeface="微软雅黑" pitchFamily="34" charset="-122"/>
              </a:rPr>
              <a:t>mycar1.__proto__</a:t>
            </a:r>
            <a:endParaRPr lang="zh-CN" altLang="en-US" sz="4000">
              <a:solidFill>
                <a:schemeClr val="accent1"/>
              </a:solidFill>
              <a:latin typeface="微软雅黑" pitchFamily="34" charset="-122"/>
              <a:ea typeface="微软雅黑" pitchFamily="34" charset="-122"/>
            </a:endParaRPr>
          </a:p>
        </p:txBody>
      </p:sp>
      <p:sp>
        <p:nvSpPr>
          <p:cNvPr id="61468" name="Text Box 64"/>
          <p:cNvSpPr txBox="1">
            <a:spLocks noChangeArrowheads="1"/>
          </p:cNvSpPr>
          <p:nvPr/>
        </p:nvSpPr>
        <p:spPr bwMode="auto">
          <a:xfrm>
            <a:off x="4827588" y="12403138"/>
            <a:ext cx="2641600" cy="777875"/>
          </a:xfrm>
          <a:prstGeom prst="rect">
            <a:avLst/>
          </a:prstGeom>
          <a:noFill/>
          <a:ln w="76200">
            <a:solidFill>
              <a:schemeClr val="accent2"/>
            </a:solidFill>
            <a:miter lim="800000"/>
            <a:headEnd/>
            <a:tailEnd/>
          </a:ln>
        </p:spPr>
        <p:txBody>
          <a:bodyPr wrap="none">
            <a:spAutoFit/>
          </a:bodyPr>
          <a:lstStyle/>
          <a:p>
            <a:pPr defTabSz="914400"/>
            <a:r>
              <a:rPr lang="en-US" altLang="zh-CN" sz="4000">
                <a:solidFill>
                  <a:schemeClr val="accent2"/>
                </a:solidFill>
                <a:latin typeface="微软雅黑" pitchFamily="34" charset="-122"/>
                <a:ea typeface="微软雅黑" pitchFamily="34" charset="-122"/>
              </a:rPr>
              <a:t>.__proto__</a:t>
            </a:r>
            <a:endParaRPr lang="zh-CN" altLang="en-US" sz="4000">
              <a:solidFill>
                <a:schemeClr val="accent2"/>
              </a:solidFill>
              <a:latin typeface="微软雅黑" pitchFamily="34" charset="-122"/>
              <a:ea typeface="微软雅黑" pitchFamily="34" charset="-122"/>
            </a:endParaRPr>
          </a:p>
        </p:txBody>
      </p:sp>
      <p:sp>
        <p:nvSpPr>
          <p:cNvPr id="61469" name="Line 66"/>
          <p:cNvSpPr>
            <a:spLocks noChangeShapeType="1"/>
          </p:cNvSpPr>
          <p:nvPr/>
        </p:nvSpPr>
        <p:spPr bwMode="auto">
          <a:xfrm>
            <a:off x="8499475" y="4121150"/>
            <a:ext cx="4248150" cy="6553200"/>
          </a:xfrm>
          <a:prstGeom prst="line">
            <a:avLst/>
          </a:prstGeom>
          <a:noFill/>
          <a:ln w="76200">
            <a:solidFill>
              <a:schemeClr val="tx2"/>
            </a:solidFill>
            <a:round/>
            <a:headEnd/>
            <a:tailEnd type="triangle" w="med" len="med"/>
          </a:ln>
        </p:spPr>
        <p:txBody>
          <a:bodyPr/>
          <a:lstStyle/>
          <a:p>
            <a:endParaRPr lang="zh-CN" altLang="en-US"/>
          </a:p>
        </p:txBody>
      </p:sp>
      <p:sp>
        <p:nvSpPr>
          <p:cNvPr id="61470" name="Line 67"/>
          <p:cNvSpPr>
            <a:spLocks noChangeShapeType="1"/>
          </p:cNvSpPr>
          <p:nvPr/>
        </p:nvSpPr>
        <p:spPr bwMode="auto">
          <a:xfrm flipH="1" flipV="1">
            <a:off x="7870825" y="7794625"/>
            <a:ext cx="3232150" cy="4895850"/>
          </a:xfrm>
          <a:prstGeom prst="line">
            <a:avLst/>
          </a:prstGeom>
          <a:noFill/>
          <a:ln w="76200">
            <a:solidFill>
              <a:schemeClr val="accent2"/>
            </a:solidFill>
            <a:round/>
            <a:headEnd/>
            <a:tailEnd/>
          </a:ln>
        </p:spPr>
        <p:txBody>
          <a:bodyPr/>
          <a:lstStyle/>
          <a:p>
            <a:endParaRPr lang="zh-CN" altLang="en-US"/>
          </a:p>
        </p:txBody>
      </p:sp>
      <p:sp>
        <p:nvSpPr>
          <p:cNvPr id="61471" name="Line 68"/>
          <p:cNvSpPr>
            <a:spLocks noChangeShapeType="1"/>
          </p:cNvSpPr>
          <p:nvPr/>
        </p:nvSpPr>
        <p:spPr bwMode="auto">
          <a:xfrm>
            <a:off x="7851775" y="7794625"/>
            <a:ext cx="0" cy="2232025"/>
          </a:xfrm>
          <a:prstGeom prst="line">
            <a:avLst/>
          </a:prstGeom>
          <a:noFill/>
          <a:ln w="76200">
            <a:solidFill>
              <a:schemeClr val="accent2"/>
            </a:solidFill>
            <a:round/>
            <a:headEnd/>
            <a:tailEnd type="triangle" w="med" len="med"/>
          </a:ln>
        </p:spPr>
        <p:txBody>
          <a:bodyPr/>
          <a:lstStyle/>
          <a:p>
            <a:endParaRPr lang="zh-CN" altLang="en-US"/>
          </a:p>
        </p:txBody>
      </p:sp>
      <p:sp>
        <p:nvSpPr>
          <p:cNvPr id="61472" name="Text Box 69"/>
          <p:cNvSpPr txBox="1">
            <a:spLocks noChangeArrowheads="1"/>
          </p:cNvSpPr>
          <p:nvPr/>
        </p:nvSpPr>
        <p:spPr bwMode="auto">
          <a:xfrm>
            <a:off x="7491413" y="12403138"/>
            <a:ext cx="2641600" cy="777875"/>
          </a:xfrm>
          <a:prstGeom prst="rect">
            <a:avLst/>
          </a:prstGeom>
          <a:noFill/>
          <a:ln w="76200">
            <a:solidFill>
              <a:srgbClr val="FF6600"/>
            </a:solidFill>
            <a:miter lim="800000"/>
            <a:headEnd/>
            <a:tailEnd/>
          </a:ln>
        </p:spPr>
        <p:txBody>
          <a:bodyPr wrap="none">
            <a:spAutoFit/>
          </a:bodyPr>
          <a:lstStyle/>
          <a:p>
            <a:pPr defTabSz="914400"/>
            <a:r>
              <a:rPr lang="en-US" altLang="zh-CN" sz="4000">
                <a:solidFill>
                  <a:srgbClr val="FF6600"/>
                </a:solidFill>
                <a:latin typeface="微软雅黑" pitchFamily="34" charset="-122"/>
                <a:ea typeface="微软雅黑" pitchFamily="34" charset="-122"/>
              </a:rPr>
              <a:t>.__proto__</a:t>
            </a:r>
            <a:endParaRPr lang="zh-CN" altLang="en-US" sz="4000">
              <a:solidFill>
                <a:srgbClr val="FF6600"/>
              </a:solidFill>
              <a:latin typeface="微软雅黑" pitchFamily="34" charset="-122"/>
              <a:ea typeface="微软雅黑" pitchFamily="34" charset="-122"/>
            </a:endParaRPr>
          </a:p>
        </p:txBody>
      </p:sp>
      <p:sp>
        <p:nvSpPr>
          <p:cNvPr id="61473" name="Text Box 70"/>
          <p:cNvSpPr txBox="1">
            <a:spLocks noChangeArrowheads="1"/>
          </p:cNvSpPr>
          <p:nvPr/>
        </p:nvSpPr>
        <p:spPr bwMode="auto">
          <a:xfrm>
            <a:off x="5507038" y="10693400"/>
            <a:ext cx="1789112" cy="701675"/>
          </a:xfrm>
          <a:prstGeom prst="rect">
            <a:avLst/>
          </a:prstGeom>
          <a:noFill/>
          <a:ln w="9525">
            <a:noFill/>
            <a:miter lim="800000"/>
            <a:headEnd/>
            <a:tailEnd/>
          </a:ln>
        </p:spPr>
        <p:txBody>
          <a:bodyPr wrap="none">
            <a:spAutoFit/>
          </a:bodyPr>
          <a:lstStyle/>
          <a:p>
            <a:pPr defTabSz="914400"/>
            <a:r>
              <a:rPr lang="en-US" altLang="zh-CN" sz="4000">
                <a:solidFill>
                  <a:schemeClr val="accent2"/>
                </a:solidFill>
                <a:latin typeface="微软雅黑" pitchFamily="34" charset="-122"/>
                <a:ea typeface="微软雅黑" pitchFamily="34" charset="-122"/>
              </a:rPr>
              <a:t>Object</a:t>
            </a:r>
            <a:endParaRPr lang="zh-CN" altLang="en-US" sz="4000">
              <a:solidFill>
                <a:schemeClr val="accent2"/>
              </a:solidFill>
              <a:latin typeface="微软雅黑" pitchFamily="34" charset="-122"/>
              <a:ea typeface="微软雅黑" pitchFamily="34" charset="-122"/>
            </a:endParaRPr>
          </a:p>
        </p:txBody>
      </p:sp>
      <p:sp>
        <p:nvSpPr>
          <p:cNvPr id="61474" name="Line 68"/>
          <p:cNvSpPr>
            <a:spLocks noChangeShapeType="1"/>
          </p:cNvSpPr>
          <p:nvPr/>
        </p:nvSpPr>
        <p:spPr bwMode="auto">
          <a:xfrm flipV="1">
            <a:off x="2016125" y="9018588"/>
            <a:ext cx="22225" cy="3241675"/>
          </a:xfrm>
          <a:prstGeom prst="line">
            <a:avLst/>
          </a:prstGeom>
          <a:noFill/>
          <a:ln w="76200">
            <a:solidFill>
              <a:srgbClr val="FF6600"/>
            </a:solidFill>
            <a:round/>
            <a:headEnd/>
            <a:tailEnd type="triangle" w="med" len="med"/>
          </a:ln>
        </p:spPr>
        <p:txBody>
          <a:bodyPr/>
          <a:lstStyle/>
          <a:p>
            <a:endParaRPr lang="zh-CN" altLang="en-US"/>
          </a:p>
        </p:txBody>
      </p:sp>
      <p:sp>
        <p:nvSpPr>
          <p:cNvPr id="61475" name="AutoShape 36">
            <a:hlinkClick r:id="" action="ppaction://noaction" highlightClick="1"/>
          </p:cNvPr>
          <p:cNvSpPr>
            <a:spLocks noChangeArrowheads="1"/>
          </p:cNvSpPr>
          <p:nvPr/>
        </p:nvSpPr>
        <p:spPr bwMode="auto">
          <a:xfrm>
            <a:off x="1246188" y="7146925"/>
            <a:ext cx="1584325" cy="1727200"/>
          </a:xfrm>
          <a:prstGeom prst="actionButtonHelp">
            <a:avLst/>
          </a:prstGeom>
          <a:solidFill>
            <a:srgbClr val="FF6600"/>
          </a:solidFill>
          <a:ln w="9525">
            <a:solidFill>
              <a:srgbClr val="FF6600"/>
            </a:solidFill>
            <a:miter lim="800000"/>
            <a:headEnd/>
            <a:tailEnd/>
          </a:ln>
        </p:spPr>
        <p:txBody>
          <a:bodyPr wrap="none" anchor="ctr"/>
          <a:lstStyle/>
          <a:p>
            <a:pPr algn="ctr" defTabSz="914400"/>
            <a:endParaRPr lang="zh-CN" altLang="en-US">
              <a:solidFill>
                <a:srgbClr val="FF6600"/>
              </a:solidFill>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8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349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3491"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63492" name="Text Box 7"/>
          <p:cNvSpPr txBox="1">
            <a:spLocks noChangeArrowheads="1"/>
          </p:cNvSpPr>
          <p:nvPr/>
        </p:nvSpPr>
        <p:spPr bwMode="auto">
          <a:xfrm>
            <a:off x="1895475" y="2609850"/>
            <a:ext cx="5626100"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4.2 </a:t>
            </a:r>
            <a:r>
              <a:rPr lang="zh-CN" altLang="en-US" sz="4000">
                <a:solidFill>
                  <a:schemeClr val="tx2"/>
                </a:solidFill>
                <a:latin typeface="微软雅黑" pitchFamily="34" charset="-122"/>
                <a:ea typeface="微软雅黑" pitchFamily="34" charset="-122"/>
              </a:rPr>
              <a:t>原型链的作用及创建</a:t>
            </a:r>
          </a:p>
        </p:txBody>
      </p:sp>
      <p:sp>
        <p:nvSpPr>
          <p:cNvPr id="63493" name="Text Box 8"/>
          <p:cNvSpPr txBox="1">
            <a:spLocks noChangeArrowheads="1"/>
          </p:cNvSpPr>
          <p:nvPr/>
        </p:nvSpPr>
        <p:spPr bwMode="auto">
          <a:xfrm>
            <a:off x="2235200" y="3946525"/>
            <a:ext cx="21478875" cy="5578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原型链的作用  </a:t>
            </a:r>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访问对象的属性或方法的时候，</a:t>
            </a:r>
          </a:p>
          <a:p>
            <a:pPr defTabSz="914400"/>
            <a:r>
              <a:rPr lang="zh-CN" altLang="en-US" sz="4000">
                <a:solidFill>
                  <a:schemeClr val="tx2"/>
                </a:solidFill>
                <a:latin typeface="微软雅黑" pitchFamily="34" charset="-122"/>
                <a:ea typeface="微软雅黑" pitchFamily="34" charset="-122"/>
              </a:rPr>
              <a:t>					首先在本身中查找是否拥有这个属性或方法。</a:t>
            </a:r>
          </a:p>
          <a:p>
            <a:pPr defTabSz="914400"/>
            <a:r>
              <a:rPr lang="zh-CN" altLang="en-US" sz="4000">
                <a:solidFill>
                  <a:schemeClr val="tx2"/>
                </a:solidFill>
                <a:latin typeface="微软雅黑" pitchFamily="34" charset="-122"/>
                <a:ea typeface="微软雅黑" pitchFamily="34" charset="-122"/>
              </a:rPr>
              <a:t>					如果没有找到那么就沿着原型链向上逐级查找直到</a:t>
            </a:r>
            <a:r>
              <a:rPr lang="en-US" altLang="zh-CN" sz="4000">
                <a:solidFill>
                  <a:schemeClr val="tx2"/>
                </a:solidFill>
                <a:latin typeface="微软雅黑" pitchFamily="34" charset="-122"/>
                <a:ea typeface="微软雅黑" pitchFamily="34" charset="-122"/>
              </a:rPr>
              <a:t>Object</a:t>
            </a:r>
            <a:r>
              <a:rPr lang="zh-CN" altLang="en-US" sz="4000">
                <a:solidFill>
                  <a:schemeClr val="tx2"/>
                </a:solidFill>
                <a:latin typeface="微软雅黑" pitchFamily="34" charset="-122"/>
                <a:ea typeface="微软雅黑" pitchFamily="34" charset="-122"/>
              </a:rPr>
              <a:t>为止，</a:t>
            </a:r>
          </a:p>
          <a:p>
            <a:pPr defTabSz="914400"/>
            <a:r>
              <a:rPr lang="zh-CN" altLang="en-US" sz="4000">
                <a:solidFill>
                  <a:schemeClr val="tx2"/>
                </a:solidFill>
                <a:latin typeface="微软雅黑" pitchFamily="34" charset="-122"/>
                <a:ea typeface="微软雅黑" pitchFamily="34" charset="-122"/>
              </a:rPr>
              <a:t>					在任何一级寻找到这个属性或方法都视为对象拥有这个属性或方法。</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原型链的创建  </a:t>
            </a:r>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上一节中我们说道原型链是依靠</a:t>
            </a:r>
            <a:r>
              <a:rPr lang="en-US" altLang="zh-CN" sz="4000">
                <a:solidFill>
                  <a:schemeClr val="tx2"/>
                </a:solidFill>
                <a:latin typeface="微软雅黑" pitchFamily="34" charset="-122"/>
                <a:ea typeface="微软雅黑" pitchFamily="34" charset="-122"/>
              </a:rPr>
              <a:t>__proto__</a:t>
            </a:r>
            <a:r>
              <a:rPr lang="zh-CN" altLang="en-US" sz="4000">
                <a:solidFill>
                  <a:schemeClr val="tx2"/>
                </a:solidFill>
                <a:latin typeface="微软雅黑" pitchFamily="34" charset="-122"/>
                <a:ea typeface="微软雅黑" pitchFamily="34" charset="-122"/>
              </a:rPr>
              <a:t>属性将对象和原型连接起来</a:t>
            </a:r>
          </a:p>
          <a:p>
            <a:pPr defTabSz="914400"/>
            <a:r>
              <a:rPr lang="zh-CN" altLang="en-US" sz="4000">
                <a:solidFill>
                  <a:schemeClr val="tx2"/>
                </a:solidFill>
                <a:latin typeface="微软雅黑" pitchFamily="34" charset="-122"/>
                <a:ea typeface="微软雅黑" pitchFamily="34" charset="-122"/>
              </a:rPr>
              <a:t>					那么原型链的创建实际上就是将</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函数的原型</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设置为</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另一个函数的对象</a:t>
            </a:r>
            <a:r>
              <a:rPr lang="en-US" altLang="zh-CN" sz="4000">
                <a:solidFill>
                  <a:srgbClr val="FF0000"/>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即可。</a:t>
            </a:r>
          </a:p>
        </p:txBody>
      </p:sp>
      <p:sp>
        <p:nvSpPr>
          <p:cNvPr id="63494" name="Rectangle 7"/>
          <p:cNvSpPr>
            <a:spLocks noChangeArrowheads="1"/>
          </p:cNvSpPr>
          <p:nvPr/>
        </p:nvSpPr>
        <p:spPr bwMode="auto">
          <a:xfrm>
            <a:off x="9156700" y="9882188"/>
            <a:ext cx="8220075" cy="1920875"/>
          </a:xfrm>
          <a:prstGeom prst="rect">
            <a:avLst/>
          </a:prstGeom>
          <a:solidFill>
            <a:srgbClr val="FFFFFF"/>
          </a:solidFill>
          <a:ln w="9525">
            <a:noFill/>
            <a:miter lim="800000"/>
            <a:headEnd/>
            <a:tailEnd/>
          </a:ln>
        </p:spPr>
        <p:txBody>
          <a:bodyPr wrap="none" anchor="ctr">
            <a:spAutoFit/>
          </a:bodyPr>
          <a:lstStyle/>
          <a:p>
            <a:r>
              <a:rPr lang="en-US" altLang="zh-CN" sz="4000">
                <a:solidFill>
                  <a:schemeClr val="tx2"/>
                </a:solidFill>
                <a:latin typeface="微软雅黑" pitchFamily="34" charset="-122"/>
                <a:ea typeface="微软雅黑" pitchFamily="34" charset="-122"/>
              </a:rPr>
              <a:t>function Father(){}</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Father.prototype.fname = 'frank';</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father = new Father();</a:t>
            </a:r>
          </a:p>
        </p:txBody>
      </p:sp>
      <p:sp>
        <p:nvSpPr>
          <p:cNvPr id="63495" name="Text Box 8"/>
          <p:cNvSpPr txBox="1">
            <a:spLocks noChangeArrowheads="1"/>
          </p:cNvSpPr>
          <p:nvPr/>
        </p:nvSpPr>
        <p:spPr bwMode="auto">
          <a:xfrm>
            <a:off x="9096375" y="12042775"/>
            <a:ext cx="5897563" cy="13112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function Son(){}</a:t>
            </a:r>
            <a:br>
              <a:rPr lang="en-US" altLang="zh-CN" sz="4000">
                <a:solidFill>
                  <a:schemeClr val="tx2"/>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Son.prototype = father;</a:t>
            </a:r>
            <a:endParaRPr lang="zh-CN" altLang="en-US" sz="4000">
              <a:solidFill>
                <a:srgbClr val="FF0000"/>
              </a:solidFill>
              <a:latin typeface="微软雅黑" pitchFamily="34" charset="-122"/>
              <a:ea typeface="微软雅黑" pitchFamily="34" charset="-122"/>
            </a:endParaRPr>
          </a:p>
        </p:txBody>
      </p:sp>
      <p:sp>
        <p:nvSpPr>
          <p:cNvPr id="63496" name="Text Box 9"/>
          <p:cNvSpPr txBox="1">
            <a:spLocks noChangeArrowheads="1"/>
          </p:cNvSpPr>
          <p:nvPr/>
        </p:nvSpPr>
        <p:spPr bwMode="auto">
          <a:xfrm>
            <a:off x="1895475" y="11537950"/>
            <a:ext cx="184150" cy="701675"/>
          </a:xfrm>
          <a:prstGeom prst="rect">
            <a:avLst/>
          </a:prstGeom>
          <a:noFill/>
          <a:ln w="9525">
            <a:noFill/>
            <a:miter lim="800000"/>
            <a:headEnd/>
            <a:tailEnd/>
          </a:ln>
        </p:spPr>
        <p:txBody>
          <a:bodyPr wrap="none">
            <a:spAutoFit/>
          </a:bodyPr>
          <a:lstStyle/>
          <a:p>
            <a:pPr defTabSz="914400"/>
            <a:endParaRPr lang="zh-CN" altLang="en-US" sz="4000">
              <a:latin typeface="微软雅黑" pitchFamily="34" charset="-122"/>
              <a:ea typeface="微软雅黑" pitchFamily="34" charset="-122"/>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553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5539"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5.</a:t>
            </a:r>
            <a:r>
              <a:rPr lang="zh-CN" altLang="en-US" sz="6000">
                <a:solidFill>
                  <a:srgbClr val="53585F"/>
                </a:solidFill>
                <a:latin typeface="微软雅黑" pitchFamily="34" charset="-122"/>
                <a:ea typeface="微软雅黑" pitchFamily="34" charset="-122"/>
              </a:rPr>
              <a:t>继承</a:t>
            </a:r>
            <a:endParaRPr lang="zh-CN" altLang="en-US" sz="6000">
              <a:solidFill>
                <a:schemeClr val="tx2"/>
              </a:solidFill>
              <a:latin typeface="微软雅黑" pitchFamily="34" charset="-122"/>
              <a:ea typeface="微软雅黑" pitchFamily="34" charset="-122"/>
            </a:endParaRPr>
          </a:p>
        </p:txBody>
      </p:sp>
      <p:sp>
        <p:nvSpPr>
          <p:cNvPr id="65540" name="Text Box 8"/>
          <p:cNvSpPr txBox="1">
            <a:spLocks noChangeArrowheads="1"/>
          </p:cNvSpPr>
          <p:nvPr/>
        </p:nvSpPr>
        <p:spPr bwMode="auto">
          <a:xfrm>
            <a:off x="2235200" y="3946525"/>
            <a:ext cx="21261388" cy="5578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在面向对象的语言中，继承的概念是：</a:t>
            </a:r>
            <a:r>
              <a:rPr lang="zh-CN" altLang="en-US" sz="4000">
                <a:solidFill>
                  <a:schemeClr val="accent2"/>
                </a:solidFill>
                <a:latin typeface="微软雅黑" pitchFamily="34" charset="-122"/>
                <a:ea typeface="微软雅黑" pitchFamily="34" charset="-122"/>
              </a:rPr>
              <a:t>子类能够在主动不声明的情况下，使用父类的属性和方法的性质叫做继承。</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而我们在讨论</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中如果想要讨论继承的问题，一个显而易见的问题就摆在我们面前：</a:t>
            </a:r>
            <a:r>
              <a:rPr lang="en-US" altLang="zh-CN" sz="4000">
                <a:solidFill>
                  <a:schemeClr val="tx2"/>
                </a:solidFill>
                <a:latin typeface="微软雅黑" pitchFamily="34" charset="-122"/>
                <a:ea typeface="微软雅黑" pitchFamily="34" charset="-122"/>
              </a:rPr>
              <a:t>javascript</a:t>
            </a:r>
            <a:r>
              <a:rPr lang="zh-CN" altLang="en-US" sz="4000">
                <a:solidFill>
                  <a:schemeClr val="tx2"/>
                </a:solidFill>
                <a:latin typeface="微软雅黑" pitchFamily="34" charset="-122"/>
                <a:ea typeface="微软雅黑" pitchFamily="34" charset="-122"/>
              </a:rPr>
              <a:t>语言本质上来讲并不是一门面向对象的语言。因此面向对象中继承的特点在</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中并不适用。所以我们必须想办法通过某种手段来模拟继承。</a:t>
            </a:r>
          </a:p>
          <a:p>
            <a:pPr defTabSz="914400"/>
            <a:r>
              <a:rPr lang="zh-CN" altLang="en-US" sz="4000">
                <a:solidFill>
                  <a:schemeClr val="tx2"/>
                </a:solidFill>
                <a:latin typeface="微软雅黑" pitchFamily="34" charset="-122"/>
                <a:ea typeface="微软雅黑" pitchFamily="34" charset="-122"/>
              </a:rPr>
              <a:t>	而需要使用到的手段，就是原型链。</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设置</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子类的原型</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是</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父类的实例</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的操作，被认为是</a:t>
            </a:r>
            <a:r>
              <a:rPr lang="en-US" altLang="zh-CN" sz="4000">
                <a:solidFill>
                  <a:srgbClr val="FF0000"/>
                </a:solidFill>
                <a:latin typeface="微软雅黑" pitchFamily="34" charset="-122"/>
                <a:ea typeface="微软雅黑" pitchFamily="34" charset="-122"/>
              </a:rPr>
              <a:t>js</a:t>
            </a:r>
            <a:r>
              <a:rPr lang="zh-CN" altLang="en-US" sz="4000">
                <a:solidFill>
                  <a:srgbClr val="FF0000"/>
                </a:solidFill>
                <a:latin typeface="微软雅黑" pitchFamily="34" charset="-122"/>
                <a:ea typeface="微软雅黑" pitchFamily="34" charset="-122"/>
              </a:rPr>
              <a:t>中的继承</a:t>
            </a:r>
          </a:p>
        </p:txBody>
      </p:sp>
      <p:sp>
        <p:nvSpPr>
          <p:cNvPr id="65541" name="Rectangle 6"/>
          <p:cNvSpPr>
            <a:spLocks noChangeArrowheads="1"/>
          </p:cNvSpPr>
          <p:nvPr/>
        </p:nvSpPr>
        <p:spPr bwMode="auto">
          <a:xfrm>
            <a:off x="3190875" y="9977438"/>
            <a:ext cx="8220075" cy="1920875"/>
          </a:xfrm>
          <a:prstGeom prst="rect">
            <a:avLst/>
          </a:prstGeom>
          <a:solidFill>
            <a:srgbClr val="FFFFFF"/>
          </a:solidFill>
          <a:ln w="9525">
            <a:noFill/>
            <a:miter lim="800000"/>
            <a:headEnd/>
            <a:tailEnd/>
          </a:ln>
        </p:spPr>
        <p:txBody>
          <a:bodyPr wrap="none" anchor="ctr">
            <a:spAutoFit/>
          </a:bodyPr>
          <a:lstStyle/>
          <a:p>
            <a:r>
              <a:rPr lang="en-US" altLang="zh-CN" sz="4000">
                <a:solidFill>
                  <a:schemeClr val="tx2"/>
                </a:solidFill>
                <a:latin typeface="微软雅黑" pitchFamily="34" charset="-122"/>
                <a:ea typeface="微软雅黑" pitchFamily="34" charset="-122"/>
              </a:rPr>
              <a:t>function Father(){}</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Father.prototype.fname = 'frank';</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father = new Father();</a:t>
            </a:r>
          </a:p>
        </p:txBody>
      </p:sp>
      <p:sp>
        <p:nvSpPr>
          <p:cNvPr id="65542" name="Text Box 7"/>
          <p:cNvSpPr txBox="1">
            <a:spLocks noChangeArrowheads="1"/>
          </p:cNvSpPr>
          <p:nvPr/>
        </p:nvSpPr>
        <p:spPr bwMode="auto">
          <a:xfrm>
            <a:off x="3119438" y="12258675"/>
            <a:ext cx="5897562" cy="13112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function Son(){}</a:t>
            </a:r>
            <a:br>
              <a:rPr lang="en-US" altLang="zh-CN" sz="4000">
                <a:solidFill>
                  <a:schemeClr val="tx2"/>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Son.prototype = father;</a:t>
            </a:r>
            <a:endParaRPr lang="zh-CN" altLang="en-US" sz="4000">
              <a:solidFill>
                <a:srgbClr val="FF0000"/>
              </a:solidFill>
              <a:latin typeface="微软雅黑" pitchFamily="34" charset="-122"/>
              <a:ea typeface="微软雅黑" pitchFamily="34" charset="-122"/>
            </a:endParaRPr>
          </a:p>
        </p:txBody>
      </p:sp>
      <p:sp>
        <p:nvSpPr>
          <p:cNvPr id="65543" name="Rectangle 8"/>
          <p:cNvSpPr>
            <a:spLocks noChangeArrowheads="1"/>
          </p:cNvSpPr>
          <p:nvPr/>
        </p:nvSpPr>
        <p:spPr bwMode="auto">
          <a:xfrm>
            <a:off x="11615738" y="12242800"/>
            <a:ext cx="12192000" cy="1311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var son = new Son();</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console.log(son.fname);</a:t>
            </a:r>
            <a:endParaRPr lang="zh-CN" altLang="en-US" sz="4000">
              <a:solidFill>
                <a:srgbClr val="53585F"/>
              </a:solidFill>
              <a:latin typeface="微软雅黑" pitchFamily="34" charset="-122"/>
              <a:ea typeface="微软雅黑" pitchFamily="34" charset="-122"/>
              <a:cs typeface="Helvetica Neue"/>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758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7587"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6.</a:t>
            </a:r>
            <a:r>
              <a:rPr lang="zh-CN" altLang="en-US" sz="6000">
                <a:solidFill>
                  <a:srgbClr val="53585F"/>
                </a:solidFill>
                <a:latin typeface="微软雅黑" pitchFamily="34" charset="-122"/>
                <a:ea typeface="微软雅黑" pitchFamily="34" charset="-122"/>
              </a:rPr>
              <a:t>设计模式</a:t>
            </a:r>
            <a:endParaRPr lang="zh-CN" altLang="en-US" sz="6000">
              <a:solidFill>
                <a:schemeClr val="tx2"/>
              </a:solidFill>
              <a:latin typeface="微软雅黑" pitchFamily="34" charset="-122"/>
              <a:ea typeface="微软雅黑" pitchFamily="34" charset="-122"/>
            </a:endParaRPr>
          </a:p>
        </p:txBody>
      </p:sp>
      <p:sp>
        <p:nvSpPr>
          <p:cNvPr id="67588" name="Text Box 8"/>
          <p:cNvSpPr txBox="1">
            <a:spLocks noChangeArrowheads="1"/>
          </p:cNvSpPr>
          <p:nvPr/>
        </p:nvSpPr>
        <p:spPr bwMode="auto">
          <a:xfrm>
            <a:off x="2235200" y="3946525"/>
            <a:ext cx="21766213" cy="8016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6.1 </a:t>
            </a:r>
            <a:r>
              <a:rPr lang="zh-CN" altLang="en-US" sz="4000">
                <a:solidFill>
                  <a:schemeClr val="tx2"/>
                </a:solidFill>
                <a:latin typeface="微软雅黑" pitchFamily="34" charset="-122"/>
                <a:ea typeface="微软雅黑" pitchFamily="34" charset="-122"/>
              </a:rPr>
              <a:t>工厂模式</a:t>
            </a:r>
          </a:p>
          <a:p>
            <a:pPr defTabSz="914400"/>
            <a:r>
              <a:rPr lang="en-US" altLang="zh-CN" sz="4000">
                <a:solidFill>
                  <a:schemeClr val="tx2"/>
                </a:solidFill>
                <a:latin typeface="微软雅黑" pitchFamily="34" charset="-122"/>
                <a:ea typeface="微软雅黑" pitchFamily="34" charset="-122"/>
              </a:rPr>
              <a:t>6.2 </a:t>
            </a:r>
            <a:r>
              <a:rPr lang="zh-CN" altLang="en-US" sz="4000">
                <a:solidFill>
                  <a:schemeClr val="tx2"/>
                </a:solidFill>
                <a:latin typeface="微软雅黑" pitchFamily="34" charset="-122"/>
                <a:ea typeface="微软雅黑" pitchFamily="34" charset="-122"/>
              </a:rPr>
              <a:t>构造函数模式</a:t>
            </a:r>
          </a:p>
          <a:p>
            <a:pPr defTabSz="914400"/>
            <a:r>
              <a:rPr lang="en-US" altLang="zh-CN" sz="4000">
                <a:solidFill>
                  <a:schemeClr val="tx2"/>
                </a:solidFill>
                <a:latin typeface="微软雅黑" pitchFamily="34" charset="-122"/>
                <a:ea typeface="微软雅黑" pitchFamily="34" charset="-122"/>
              </a:rPr>
              <a:t>6.3 </a:t>
            </a:r>
            <a:r>
              <a:rPr lang="zh-CN" altLang="en-US" sz="4000">
                <a:solidFill>
                  <a:schemeClr val="tx2"/>
                </a:solidFill>
                <a:latin typeface="微软雅黑" pitchFamily="34" charset="-122"/>
                <a:ea typeface="微软雅黑" pitchFamily="34" charset="-122"/>
              </a:rPr>
              <a:t>原型模式</a:t>
            </a:r>
          </a:p>
          <a:p>
            <a:pPr defTabSz="914400"/>
            <a:r>
              <a:rPr lang="en-US" altLang="zh-CN" sz="4000">
                <a:solidFill>
                  <a:schemeClr val="tx2"/>
                </a:solidFill>
                <a:latin typeface="微软雅黑" pitchFamily="34" charset="-122"/>
                <a:ea typeface="微软雅黑" pitchFamily="34" charset="-122"/>
              </a:rPr>
              <a:t>6.4 </a:t>
            </a:r>
            <a:r>
              <a:rPr lang="zh-CN" altLang="en-US" sz="4000">
                <a:solidFill>
                  <a:schemeClr val="tx2"/>
                </a:solidFill>
                <a:latin typeface="微软雅黑" pitchFamily="34" charset="-122"/>
                <a:ea typeface="微软雅黑" pitchFamily="34" charset="-122"/>
              </a:rPr>
              <a:t>混合模式</a:t>
            </a:r>
          </a:p>
          <a:p>
            <a:pPr defTabSz="914400"/>
            <a:r>
              <a:rPr lang="en-US" altLang="zh-CN" sz="4000">
                <a:solidFill>
                  <a:schemeClr val="tx2"/>
                </a:solidFill>
                <a:latin typeface="微软雅黑" pitchFamily="34" charset="-122"/>
                <a:ea typeface="微软雅黑" pitchFamily="34" charset="-122"/>
              </a:rPr>
              <a:t>6.5 *</a:t>
            </a:r>
            <a:r>
              <a:rPr lang="zh-CN" altLang="en-US" sz="4000">
                <a:solidFill>
                  <a:schemeClr val="tx2"/>
                </a:solidFill>
                <a:latin typeface="微软雅黑" pitchFamily="34" charset="-122"/>
                <a:ea typeface="微软雅黑" pitchFamily="34" charset="-122"/>
              </a:rPr>
              <a:t>动态原型模式</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设计模式（</a:t>
            </a:r>
            <a:r>
              <a:rPr lang="en-US" altLang="zh-CN" sz="4000">
                <a:solidFill>
                  <a:schemeClr val="tx2"/>
                </a:solidFill>
                <a:latin typeface="微软雅黑" pitchFamily="34" charset="-122"/>
                <a:ea typeface="微软雅黑" pitchFamily="34" charset="-122"/>
              </a:rPr>
              <a:t>Design Pattern</a:t>
            </a:r>
            <a:r>
              <a:rPr lang="zh-CN" altLang="en-US" sz="4000">
                <a:solidFill>
                  <a:schemeClr val="tx2"/>
                </a:solidFill>
                <a:latin typeface="微软雅黑" pitchFamily="34" charset="-122"/>
                <a:ea typeface="微软雅黑" pitchFamily="34" charset="-122"/>
              </a:rPr>
              <a:t>）是一套被反复使用、多数人知晓的、经过分类的、代码设计经验的总结。</a:t>
            </a:r>
          </a:p>
          <a:p>
            <a:pPr defTabSz="914400"/>
            <a:r>
              <a:rPr lang="zh-CN" altLang="en-US" sz="4000">
                <a:solidFill>
                  <a:schemeClr val="tx2"/>
                </a:solidFill>
                <a:latin typeface="微软雅黑" pitchFamily="34" charset="-122"/>
                <a:ea typeface="微软雅黑" pitchFamily="34" charset="-122"/>
              </a:rPr>
              <a:t>	使用设计模式的目的：为了代码可重用性、让代码更容易被他人理解、保证代码可靠性。 	</a:t>
            </a:r>
          </a:p>
          <a:p>
            <a:pPr defTabSz="914400"/>
            <a:r>
              <a:rPr lang="zh-CN" altLang="en-US" sz="4000">
                <a:solidFill>
                  <a:schemeClr val="tx2"/>
                </a:solidFill>
                <a:latin typeface="微软雅黑" pitchFamily="34" charset="-122"/>
                <a:ea typeface="微软雅黑" pitchFamily="34" charset="-122"/>
              </a:rPr>
              <a:t>	设计模式使代码编写真正工程化；设计模式是软件工程的基石脉络，如同大厦的结构一样。</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6963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69635"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69636" name="Text Box 7"/>
          <p:cNvSpPr txBox="1">
            <a:spLocks noChangeArrowheads="1"/>
          </p:cNvSpPr>
          <p:nvPr/>
        </p:nvSpPr>
        <p:spPr bwMode="auto">
          <a:xfrm>
            <a:off x="1895475" y="2609850"/>
            <a:ext cx="3086100"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6.1 </a:t>
            </a:r>
            <a:r>
              <a:rPr lang="zh-CN" altLang="en-US" sz="4000">
                <a:solidFill>
                  <a:schemeClr val="tx2"/>
                </a:solidFill>
                <a:latin typeface="微软雅黑" pitchFamily="34" charset="-122"/>
                <a:ea typeface="微软雅黑" pitchFamily="34" charset="-122"/>
              </a:rPr>
              <a:t>工厂模式</a:t>
            </a:r>
          </a:p>
        </p:txBody>
      </p:sp>
      <p:sp>
        <p:nvSpPr>
          <p:cNvPr id="69637" name="Text Box 8"/>
          <p:cNvSpPr txBox="1">
            <a:spLocks noChangeArrowheads="1"/>
          </p:cNvSpPr>
          <p:nvPr/>
        </p:nvSpPr>
        <p:spPr bwMode="auto">
          <a:xfrm>
            <a:off x="2235200" y="3946525"/>
            <a:ext cx="21261388" cy="7407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function Car(lun1,lun2,lun3,lun4,ability){</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var car =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car.lun1 = lun1;</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car.lun2 = lun2;</a:t>
            </a:r>
          </a:p>
          <a:p>
            <a:pPr defTabSz="914400"/>
            <a:r>
              <a:rPr lang="en-US" altLang="zh-CN" sz="4000">
                <a:solidFill>
                  <a:srgbClr val="FF0000"/>
                </a:solidFill>
                <a:latin typeface="微软雅黑" pitchFamily="34" charset="-122"/>
                <a:ea typeface="微软雅黑" pitchFamily="34" charset="-122"/>
              </a:rPr>
              <a:t>   		car.lun3 = lun3;</a:t>
            </a:r>
          </a:p>
          <a:p>
            <a:pPr defTabSz="914400"/>
            <a:r>
              <a:rPr lang="en-US" altLang="zh-CN" sz="4000">
                <a:solidFill>
                  <a:srgbClr val="FF0000"/>
                </a:solidFill>
                <a:latin typeface="微软雅黑" pitchFamily="34" charset="-122"/>
                <a:ea typeface="微软雅黑" pitchFamily="34" charset="-122"/>
              </a:rPr>
              <a:t> 		car.lun4 = lun4;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car.ability = ability;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return car;</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var  car1 =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会跑</a:t>
            </a:r>
            <a:r>
              <a:rPr lang="en-US" altLang="zh-CN" sz="4000">
                <a:solidFill>
                  <a:schemeClr val="tx2"/>
                </a:solidFill>
                <a:latin typeface="微软雅黑" pitchFamily="34" charset="-122"/>
                <a:ea typeface="微软雅黑" pitchFamily="34" charset="-122"/>
              </a:rPr>
              <a:t>1');</a:t>
            </a:r>
          </a:p>
          <a:p>
            <a:pPr defTabSz="914400"/>
            <a:r>
              <a:rPr lang="en-US" altLang="zh-CN" sz="4000">
                <a:solidFill>
                  <a:schemeClr val="tx2"/>
                </a:solidFill>
                <a:latin typeface="微软雅黑" pitchFamily="34" charset="-122"/>
                <a:ea typeface="微软雅黑" pitchFamily="34" charset="-122"/>
              </a:rPr>
              <a:t>	var  car2 =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会跑</a:t>
            </a:r>
            <a:r>
              <a:rPr lang="en-US" altLang="zh-CN" sz="4000">
                <a:solidFill>
                  <a:schemeClr val="tx2"/>
                </a:solidFill>
                <a:latin typeface="微软雅黑" pitchFamily="34" charset="-122"/>
                <a:ea typeface="微软雅黑" pitchFamily="34" charset="-122"/>
              </a:rPr>
              <a:t>2');</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168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1683"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71684" name="Text Box 8"/>
          <p:cNvSpPr txBox="1">
            <a:spLocks noChangeArrowheads="1"/>
          </p:cNvSpPr>
          <p:nvPr/>
        </p:nvSpPr>
        <p:spPr bwMode="auto">
          <a:xfrm>
            <a:off x="2235200" y="2970213"/>
            <a:ext cx="21261388" cy="7407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有关工厂模式的说明：</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 JS</a:t>
            </a:r>
            <a:r>
              <a:rPr lang="zh-CN" altLang="en-US" sz="4000">
                <a:solidFill>
                  <a:schemeClr val="tx2"/>
                </a:solidFill>
                <a:latin typeface="微软雅黑" pitchFamily="34" charset="-122"/>
                <a:ea typeface="微软雅黑" pitchFamily="34" charset="-122"/>
              </a:rPr>
              <a:t>出现手动创建对象的原因：避免写大量重复的代码</a:t>
            </a:r>
          </a:p>
          <a:p>
            <a:pPr defTabSz="914400"/>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工厂模式：在软件开发中被经常使用的一种设计模式。</a:t>
            </a:r>
          </a:p>
          <a:p>
            <a:pPr defTabSz="914400"/>
            <a:r>
              <a:rPr lang="en-US" altLang="zh-CN" sz="4000">
                <a:solidFill>
                  <a:schemeClr val="tx2"/>
                </a:solidFill>
                <a:latin typeface="微软雅黑" pitchFamily="34" charset="-122"/>
                <a:ea typeface="微软雅黑" pitchFamily="34" charset="-122"/>
              </a:rPr>
              <a:t>(3) instanceof</a:t>
            </a:r>
            <a:r>
              <a:rPr lang="zh-CN" altLang="en-US" sz="4000">
                <a:solidFill>
                  <a:schemeClr val="tx2"/>
                </a:solidFill>
                <a:latin typeface="微软雅黑" pitchFamily="34" charset="-122"/>
                <a:ea typeface="微软雅黑" pitchFamily="34" charset="-122"/>
              </a:rPr>
              <a:t>方法用于检测一个实例是否归属于一个类</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console.log(car1 instanceof Car); //false</a:t>
            </a:r>
            <a:r>
              <a:rPr lang="zh-CN" altLang="en-US" sz="4000">
                <a:solidFill>
                  <a:schemeClr val="tx2"/>
                </a:solidFill>
                <a:latin typeface="微软雅黑" pitchFamily="34" charset="-122"/>
                <a:ea typeface="微软雅黑" pitchFamily="34" charset="-122"/>
              </a:rPr>
              <a:t/>
            </a:r>
            <a:br>
              <a:rPr lang="zh-CN" altLang="en-US" sz="4000">
                <a:solidFill>
                  <a:schemeClr val="tx2"/>
                </a:solidFill>
                <a:latin typeface="微软雅黑" pitchFamily="34" charset="-122"/>
                <a:ea typeface="微软雅黑" pitchFamily="34" charset="-122"/>
              </a:rPr>
            </a:br>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console.log(car2 instanceof Car); //false</a:t>
            </a:r>
          </a:p>
          <a:p>
            <a:pPr defTabSz="914400"/>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所以工厂模式最大的问题：</a:t>
            </a:r>
          </a:p>
          <a:p>
            <a:pPr defTabSz="914400"/>
            <a:r>
              <a:rPr lang="zh-CN" altLang="en-US" sz="4000">
                <a:solidFill>
                  <a:schemeClr val="tx2"/>
                </a:solidFill>
                <a:latin typeface="微软雅黑" pitchFamily="34" charset="-122"/>
                <a:ea typeface="微软雅黑" pitchFamily="34" charset="-122"/>
              </a:rPr>
              <a:t>	虽然工厂模式能够快速的创建对象，但是通过工厂模式创建出来的对象却不能确定属于哪个类</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1843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18435"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1.</a:t>
            </a:r>
            <a:r>
              <a:rPr lang="zh-CN" altLang="en-US" sz="6000">
                <a:solidFill>
                  <a:srgbClr val="53585F"/>
                </a:solidFill>
                <a:latin typeface="微软雅黑" pitchFamily="34" charset="-122"/>
                <a:ea typeface="微软雅黑" pitchFamily="34" charset="-122"/>
              </a:rPr>
              <a:t>类和对象</a:t>
            </a:r>
            <a:endParaRPr lang="zh-CN" altLang="en-US" sz="6000">
              <a:solidFill>
                <a:schemeClr val="tx2"/>
              </a:solidFill>
              <a:latin typeface="微软雅黑" pitchFamily="34" charset="-122"/>
              <a:ea typeface="微软雅黑" pitchFamily="34" charset="-122"/>
            </a:endParaRPr>
          </a:p>
        </p:txBody>
      </p:sp>
      <p:sp>
        <p:nvSpPr>
          <p:cNvPr id="18436" name="Text Box 8"/>
          <p:cNvSpPr txBox="1">
            <a:spLocks noChangeArrowheads="1"/>
          </p:cNvSpPr>
          <p:nvPr/>
        </p:nvSpPr>
        <p:spPr bwMode="auto">
          <a:xfrm>
            <a:off x="2235200" y="3946525"/>
            <a:ext cx="21261388" cy="8016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1.1 </a:t>
            </a:r>
            <a:r>
              <a:rPr lang="zh-CN" altLang="en-US" sz="4000">
                <a:solidFill>
                  <a:schemeClr val="tx2"/>
                </a:solidFill>
                <a:latin typeface="微软雅黑" pitchFamily="34" charset="-122"/>
                <a:ea typeface="微软雅黑" pitchFamily="34" charset="-122"/>
              </a:rPr>
              <a:t>什么是类？类和对象的关系 </a:t>
            </a:r>
          </a:p>
          <a:p>
            <a:pPr defTabSz="914400"/>
            <a:r>
              <a:rPr lang="en-US" altLang="zh-CN" sz="4000">
                <a:solidFill>
                  <a:schemeClr val="tx2"/>
                </a:solidFill>
                <a:latin typeface="微软雅黑" pitchFamily="34" charset="-122"/>
                <a:ea typeface="微软雅黑" pitchFamily="34" charset="-122"/>
              </a:rPr>
              <a:t>1.2 </a:t>
            </a:r>
            <a:r>
              <a:rPr lang="zh-CN" altLang="en-US" sz="4000">
                <a:solidFill>
                  <a:schemeClr val="tx2"/>
                </a:solidFill>
                <a:latin typeface="微软雅黑" pitchFamily="34" charset="-122"/>
                <a:ea typeface="微软雅黑" pitchFamily="34" charset="-122"/>
              </a:rPr>
              <a:t>类的创建</a:t>
            </a:r>
          </a:p>
          <a:p>
            <a:pPr defTabSz="914400"/>
            <a:r>
              <a:rPr lang="en-US" altLang="zh-CN" sz="4000">
                <a:solidFill>
                  <a:schemeClr val="tx2"/>
                </a:solidFill>
                <a:latin typeface="微软雅黑" pitchFamily="34" charset="-122"/>
                <a:ea typeface="微软雅黑" pitchFamily="34" charset="-122"/>
              </a:rPr>
              <a:t>1.3 </a:t>
            </a:r>
            <a:r>
              <a:rPr lang="zh-CN" altLang="en-US" sz="4000">
                <a:solidFill>
                  <a:schemeClr val="tx2"/>
                </a:solidFill>
                <a:latin typeface="微软雅黑" pitchFamily="34" charset="-122"/>
                <a:ea typeface="微软雅黑" pitchFamily="34" charset="-122"/>
              </a:rPr>
              <a:t>类的作用</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1.1 </a:t>
            </a:r>
            <a:r>
              <a:rPr lang="zh-CN" altLang="en-US" sz="4000">
                <a:solidFill>
                  <a:schemeClr val="tx2"/>
                </a:solidFill>
                <a:latin typeface="微软雅黑" pitchFamily="34" charset="-122"/>
                <a:ea typeface="微软雅黑" pitchFamily="34" charset="-122"/>
              </a:rPr>
              <a:t>什么是类？类和对象的关系</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在介绍对象的时候我们已经说过，万物皆对象。针对这个说法我提出下面一个问题：</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如果说万事万物皆为对象，那么</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人</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应该是一个什么样的对象</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或者换个问法：</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这个对象中应该包含哪些属性和方法？</a:t>
            </a:r>
          </a:p>
          <a:p>
            <a:pPr defTabSz="914400"/>
            <a:r>
              <a:rPr lang="zh-CN" altLang="en-US" sz="4000">
                <a:solidFill>
                  <a:schemeClr val="tx2"/>
                </a:solidFill>
                <a:latin typeface="微软雅黑" pitchFamily="34" charset="-122"/>
                <a:ea typeface="微软雅黑" pitchFamily="34" charset="-122"/>
              </a:rPr>
              <a:t>		</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373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3731"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73732" name="Text Box 7"/>
          <p:cNvSpPr txBox="1">
            <a:spLocks noChangeArrowheads="1"/>
          </p:cNvSpPr>
          <p:nvPr/>
        </p:nvSpPr>
        <p:spPr bwMode="auto">
          <a:xfrm>
            <a:off x="1895475" y="2609850"/>
            <a:ext cx="4102100"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6.2 </a:t>
            </a:r>
            <a:r>
              <a:rPr lang="zh-CN" altLang="en-US" sz="4000">
                <a:solidFill>
                  <a:schemeClr val="tx2"/>
                </a:solidFill>
                <a:latin typeface="微软雅黑" pitchFamily="34" charset="-122"/>
                <a:ea typeface="微软雅黑" pitchFamily="34" charset="-122"/>
              </a:rPr>
              <a:t>构造函数模式</a:t>
            </a:r>
          </a:p>
        </p:txBody>
      </p:sp>
      <p:sp>
        <p:nvSpPr>
          <p:cNvPr id="73733" name="Text Box 8"/>
          <p:cNvSpPr txBox="1">
            <a:spLocks noChangeArrowheads="1"/>
          </p:cNvSpPr>
          <p:nvPr/>
        </p:nvSpPr>
        <p:spPr bwMode="auto">
          <a:xfrm>
            <a:off x="2235200" y="3946525"/>
            <a:ext cx="21261388" cy="5578475"/>
          </a:xfrm>
          <a:prstGeom prst="rect">
            <a:avLst/>
          </a:prstGeom>
          <a:noFill/>
          <a:ln w="9525">
            <a:noFill/>
            <a:miter lim="800000"/>
            <a:headEnd/>
            <a:tailEnd/>
          </a:ln>
        </p:spPr>
        <p:txBody>
          <a:bodyPr>
            <a:spAutoFit/>
          </a:bodyPr>
          <a:lstStyle/>
          <a:p>
            <a:pPr defTabSz="914400"/>
            <a:r>
              <a:rPr lang="en-US" altLang="zh-CN" sz="4000">
                <a:solidFill>
                  <a:srgbClr val="FF0000"/>
                </a:solidFill>
                <a:latin typeface="微软雅黑" pitchFamily="34" charset="-122"/>
                <a:ea typeface="微软雅黑" pitchFamily="34" charset="-122"/>
              </a:rPr>
              <a:t>function Car(lun1,lun2,lun3,lun4,ability){</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this.lun1 = lun1;</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this.lun2 = lun2;</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this.lun3 = lun3;</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this.lun4 = lun4;</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this.ability = ability;</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car1 = </a:t>
            </a:r>
            <a:r>
              <a:rPr lang="en-US" altLang="zh-CN" sz="4000">
                <a:solidFill>
                  <a:srgbClr val="FF0000"/>
                </a:solidFill>
                <a:latin typeface="微软雅黑" pitchFamily="34" charset="-122"/>
                <a:ea typeface="微软雅黑" pitchFamily="34" charset="-122"/>
              </a:rPr>
              <a:t>new</a:t>
            </a:r>
            <a:r>
              <a:rPr lang="en-US" altLang="zh-CN" sz="4000">
                <a:solidFill>
                  <a:schemeClr val="tx2"/>
                </a:solidFill>
                <a:latin typeface="微软雅黑" pitchFamily="34" charset="-122"/>
                <a:ea typeface="微软雅黑" pitchFamily="34" charset="-122"/>
              </a:rPr>
              <a:t> Car('</a:t>
            </a:r>
            <a:r>
              <a:rPr lang="zh-CN" altLang="en-US" sz="4000">
                <a:solidFill>
                  <a:schemeClr val="tx2"/>
                </a:solidFill>
                <a:latin typeface="微软雅黑" pitchFamily="34" charset="-122"/>
                <a:ea typeface="微软雅黑" pitchFamily="34" charset="-122"/>
              </a:rPr>
              <a:t>前左轮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前右轮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后左轮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后右轮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能开</a:t>
            </a:r>
            <a:r>
              <a:rPr lang="en-US" altLang="zh-CN" sz="4000">
                <a:solidFill>
                  <a:schemeClr val="tx2"/>
                </a:solidFill>
                <a:latin typeface="微软雅黑" pitchFamily="34" charset="-122"/>
                <a:ea typeface="微软雅黑" pitchFamily="34" charset="-122"/>
              </a:rPr>
              <a:t>1');</a:t>
            </a:r>
          </a:p>
          <a:p>
            <a:pPr defTabSz="914400"/>
            <a:r>
              <a:rPr lang="en-US" altLang="zh-CN" sz="4000">
                <a:solidFill>
                  <a:schemeClr val="tx2"/>
                </a:solidFill>
                <a:latin typeface="微软雅黑" pitchFamily="34" charset="-122"/>
                <a:ea typeface="微软雅黑" pitchFamily="34" charset="-122"/>
              </a:rPr>
              <a:t>var car2 = </a:t>
            </a:r>
            <a:r>
              <a:rPr lang="en-US" altLang="zh-CN" sz="4000">
                <a:solidFill>
                  <a:srgbClr val="FF0000"/>
                </a:solidFill>
                <a:latin typeface="微软雅黑" pitchFamily="34" charset="-122"/>
                <a:ea typeface="微软雅黑" pitchFamily="34" charset="-122"/>
              </a:rPr>
              <a:t>new</a:t>
            </a:r>
            <a:r>
              <a:rPr lang="en-US" altLang="zh-CN" sz="4000">
                <a:solidFill>
                  <a:schemeClr val="tx2"/>
                </a:solidFill>
                <a:latin typeface="微软雅黑" pitchFamily="34" charset="-122"/>
                <a:ea typeface="微软雅黑" pitchFamily="34" charset="-122"/>
              </a:rPr>
              <a:t> Car('</a:t>
            </a:r>
            <a:r>
              <a:rPr lang="zh-CN" altLang="en-US" sz="4000">
                <a:solidFill>
                  <a:schemeClr val="tx2"/>
                </a:solidFill>
                <a:latin typeface="微软雅黑" pitchFamily="34" charset="-122"/>
                <a:ea typeface="微软雅黑" pitchFamily="34" charset="-122"/>
              </a:rPr>
              <a:t>前左轮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前右轮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后左轮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后右轮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能开</a:t>
            </a:r>
            <a:r>
              <a:rPr lang="en-US" altLang="zh-CN" sz="4000">
                <a:solidFill>
                  <a:schemeClr val="tx2"/>
                </a:solidFill>
                <a:latin typeface="微软雅黑" pitchFamily="34" charset="-122"/>
                <a:ea typeface="微软雅黑" pitchFamily="34" charset="-122"/>
              </a:rPr>
              <a:t>2');</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577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5779"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75780" name="Text Box 8"/>
          <p:cNvSpPr txBox="1">
            <a:spLocks noChangeArrowheads="1"/>
          </p:cNvSpPr>
          <p:nvPr/>
        </p:nvSpPr>
        <p:spPr bwMode="auto">
          <a:xfrm>
            <a:off x="2235200" y="2970213"/>
            <a:ext cx="21261388" cy="9236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有关构造函数模式的说明：</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构造函数模式和工厂模式最大的区别就是：</a:t>
            </a:r>
          </a:p>
          <a:p>
            <a:pPr defTabSz="914400"/>
            <a:r>
              <a:rPr lang="zh-CN" altLang="en-US" sz="4000">
                <a:solidFill>
                  <a:schemeClr val="tx2"/>
                </a:solidFill>
                <a:latin typeface="微软雅黑" pitchFamily="34" charset="-122"/>
                <a:ea typeface="微软雅黑" pitchFamily="34" charset="-122"/>
              </a:rPr>
              <a:t>		没有显式创建一个对象，而是通过</a:t>
            </a:r>
            <a:r>
              <a:rPr lang="en-US" altLang="zh-CN" sz="4000">
                <a:solidFill>
                  <a:schemeClr val="tx2"/>
                </a:solidFill>
                <a:latin typeface="微软雅黑" pitchFamily="34" charset="-122"/>
                <a:ea typeface="微软雅黑" pitchFamily="34" charset="-122"/>
              </a:rPr>
              <a:t>new</a:t>
            </a:r>
            <a:r>
              <a:rPr lang="zh-CN" altLang="en-US" sz="4000">
                <a:solidFill>
                  <a:schemeClr val="tx2"/>
                </a:solidFill>
                <a:latin typeface="微软雅黑" pitchFamily="34" charset="-122"/>
                <a:ea typeface="微软雅黑" pitchFamily="34" charset="-122"/>
              </a:rPr>
              <a:t>命令隐式创建一个对象。</a:t>
            </a:r>
          </a:p>
          <a:p>
            <a:pPr defTabSz="914400"/>
            <a:r>
              <a:rPr lang="zh-CN" altLang="en-US" sz="4000">
                <a:solidFill>
                  <a:schemeClr val="tx2"/>
                </a:solidFill>
                <a:latin typeface="微软雅黑" pitchFamily="34" charset="-122"/>
                <a:ea typeface="微软雅黑" pitchFamily="34" charset="-122"/>
              </a:rPr>
              <a:t>		然后让隐式对象来实际执行构造函数，故构造函数中的</a:t>
            </a:r>
            <a:r>
              <a:rPr lang="en-US" altLang="zh-CN" sz="4000">
                <a:solidFill>
                  <a:schemeClr val="tx2"/>
                </a:solidFill>
                <a:latin typeface="微软雅黑" pitchFamily="34" charset="-122"/>
                <a:ea typeface="微软雅黑" pitchFamily="34" charset="-122"/>
              </a:rPr>
              <a:t>this</a:t>
            </a:r>
            <a:r>
              <a:rPr lang="zh-CN" altLang="en-US" sz="4000">
                <a:solidFill>
                  <a:schemeClr val="tx2"/>
                </a:solidFill>
                <a:latin typeface="微软雅黑" pitchFamily="34" charset="-122"/>
                <a:ea typeface="微软雅黑" pitchFamily="34" charset="-122"/>
              </a:rPr>
              <a:t>指向这个隐式对象。</a:t>
            </a:r>
          </a:p>
          <a:p>
            <a:pPr defTabSz="914400"/>
            <a:r>
              <a:rPr lang="en-US" altLang="zh-CN" sz="4000">
                <a:solidFill>
                  <a:schemeClr val="tx2"/>
                </a:solidFill>
                <a:latin typeface="微软雅黑" pitchFamily="34" charset="-122"/>
                <a:ea typeface="微软雅黑" pitchFamily="34" charset="-122"/>
              </a:rPr>
              <a:t>(2) </a:t>
            </a:r>
            <a:r>
              <a:rPr lang="zh-CN" altLang="en-US" sz="4000">
                <a:solidFill>
                  <a:schemeClr val="tx2"/>
                </a:solidFill>
                <a:latin typeface="微软雅黑" pitchFamily="34" charset="-122"/>
                <a:ea typeface="微软雅黑" pitchFamily="34" charset="-122"/>
              </a:rPr>
              <a:t>构造函数模式和工厂模式还有一个比较明显的区别就是：</a:t>
            </a:r>
          </a:p>
          <a:p>
            <a:pPr defTabSz="914400"/>
            <a:r>
              <a:rPr lang="zh-CN" altLang="en-US" sz="4000">
                <a:solidFill>
                  <a:schemeClr val="tx2"/>
                </a:solidFill>
                <a:latin typeface="微软雅黑" pitchFamily="34" charset="-122"/>
                <a:ea typeface="微软雅黑" pitchFamily="34" charset="-122"/>
              </a:rPr>
              <a:t>		通过构造模式创建的对象会明确的指明归属于哪一个类。 </a:t>
            </a:r>
          </a:p>
          <a:p>
            <a:pPr defTabSz="914400"/>
            <a:r>
              <a:rPr lang="en-US" altLang="zh-CN" sz="4000">
                <a:solidFill>
                  <a:schemeClr val="tx2"/>
                </a:solidFill>
                <a:latin typeface="微软雅黑" pitchFamily="34" charset="-122"/>
                <a:ea typeface="微软雅黑" pitchFamily="34" charset="-122"/>
              </a:rPr>
              <a:t>		console.log(car1 instanceof Car);</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console.log(car2 instanceof Car);</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(3) </a:t>
            </a:r>
            <a:r>
              <a:rPr lang="zh-CN" altLang="en-US" sz="4000">
                <a:solidFill>
                  <a:schemeClr val="tx2"/>
                </a:solidFill>
                <a:latin typeface="微软雅黑" pitchFamily="34" charset="-122"/>
                <a:ea typeface="微软雅黑" pitchFamily="34" charset="-122"/>
              </a:rPr>
              <a:t>通过构造函数创建对象必须使用</a:t>
            </a:r>
            <a:r>
              <a:rPr lang="en-US" altLang="zh-CN" sz="4000">
                <a:solidFill>
                  <a:schemeClr val="tx2"/>
                </a:solidFill>
                <a:latin typeface="微软雅黑" pitchFamily="34" charset="-122"/>
                <a:ea typeface="微软雅黑" pitchFamily="34" charset="-122"/>
              </a:rPr>
              <a:t>new</a:t>
            </a:r>
            <a:r>
              <a:rPr lang="zh-CN" altLang="en-US" sz="4000">
                <a:solidFill>
                  <a:schemeClr val="tx2"/>
                </a:solidFill>
                <a:latin typeface="微软雅黑" pitchFamily="34" charset="-122"/>
                <a:ea typeface="微软雅黑" pitchFamily="34" charset="-122"/>
              </a:rPr>
              <a:t>命令</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car1 = </a:t>
            </a:r>
            <a:r>
              <a:rPr lang="en-US" altLang="zh-CN" sz="4000">
                <a:solidFill>
                  <a:srgbClr val="FF0000"/>
                </a:solidFill>
                <a:latin typeface="微软雅黑" pitchFamily="34" charset="-122"/>
                <a:ea typeface="微软雅黑" pitchFamily="34" charset="-122"/>
              </a:rPr>
              <a:t>new</a:t>
            </a:r>
            <a:r>
              <a:rPr lang="en-US" altLang="zh-CN" sz="4000">
                <a:solidFill>
                  <a:schemeClr val="tx2"/>
                </a:solidFill>
                <a:latin typeface="微软雅黑" pitchFamily="34" charset="-122"/>
                <a:ea typeface="微软雅黑" pitchFamily="34" charset="-122"/>
              </a:rPr>
              <a:t> Car('</a:t>
            </a:r>
            <a:r>
              <a:rPr lang="zh-CN" altLang="en-US" sz="4000">
                <a:solidFill>
                  <a:schemeClr val="tx2"/>
                </a:solidFill>
                <a:latin typeface="微软雅黑" pitchFamily="34" charset="-122"/>
                <a:ea typeface="微软雅黑" pitchFamily="34" charset="-122"/>
              </a:rPr>
              <a:t>前左轮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前右轮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后左轮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后右轮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能开</a:t>
            </a:r>
            <a:r>
              <a:rPr lang="en-US" altLang="zh-CN" sz="4000">
                <a:solidFill>
                  <a:schemeClr val="tx2"/>
                </a:solidFill>
                <a:latin typeface="微软雅黑" pitchFamily="34" charset="-122"/>
                <a:ea typeface="微软雅黑" pitchFamily="34" charset="-122"/>
              </a:rPr>
              <a:t>1');</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(4) </a:t>
            </a:r>
            <a:r>
              <a:rPr lang="zh-CN" altLang="en-US" sz="4000">
                <a:solidFill>
                  <a:schemeClr val="tx2"/>
                </a:solidFill>
                <a:latin typeface="微软雅黑" pitchFamily="34" charset="-122"/>
                <a:ea typeface="微软雅黑" pitchFamily="34" charset="-122"/>
              </a:rPr>
              <a:t>习惯上构造函数首字母大写，其余部分采用驼峰命名。</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function Car(){}</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function People(){}</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function SchoolStudent(){}</a:t>
            </a:r>
          </a:p>
          <a:p>
            <a:pPr defTabSz="914400"/>
            <a:endParaRPr lang="en-US" altLang="zh-CN"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782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7827"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77828" name="Text Box 7"/>
          <p:cNvSpPr txBox="1">
            <a:spLocks noChangeArrowheads="1"/>
          </p:cNvSpPr>
          <p:nvPr/>
        </p:nvSpPr>
        <p:spPr bwMode="auto">
          <a:xfrm>
            <a:off x="1895475" y="2609850"/>
            <a:ext cx="3086100"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6.3 </a:t>
            </a:r>
            <a:r>
              <a:rPr lang="zh-CN" altLang="en-US" sz="4000">
                <a:solidFill>
                  <a:schemeClr val="tx2"/>
                </a:solidFill>
                <a:latin typeface="微软雅黑" pitchFamily="34" charset="-122"/>
                <a:ea typeface="微软雅黑" pitchFamily="34" charset="-122"/>
              </a:rPr>
              <a:t>原型模式</a:t>
            </a:r>
          </a:p>
        </p:txBody>
      </p:sp>
      <p:sp>
        <p:nvSpPr>
          <p:cNvPr id="77829" name="Text Box 8"/>
          <p:cNvSpPr txBox="1">
            <a:spLocks noChangeArrowheads="1"/>
          </p:cNvSpPr>
          <p:nvPr/>
        </p:nvSpPr>
        <p:spPr bwMode="auto">
          <a:xfrm>
            <a:off x="2235200" y="3946525"/>
            <a:ext cx="21261388" cy="5578475"/>
          </a:xfrm>
          <a:prstGeom prst="rect">
            <a:avLst/>
          </a:prstGeom>
          <a:noFill/>
          <a:ln w="9525">
            <a:noFill/>
            <a:miter lim="800000"/>
            <a:headEnd/>
            <a:tailEnd/>
          </a:ln>
        </p:spPr>
        <p:txBody>
          <a:bodyPr>
            <a:spAutoFit/>
          </a:bodyPr>
          <a:lstStyle/>
          <a:p>
            <a:pPr defTabSz="914400"/>
            <a:r>
              <a:rPr lang="en-US" altLang="zh-CN" sz="4000">
                <a:solidFill>
                  <a:srgbClr val="FF0000"/>
                </a:solidFill>
                <a:latin typeface="微软雅黑" pitchFamily="34" charset="-122"/>
                <a:ea typeface="微软雅黑" pitchFamily="34" charset="-122"/>
              </a:rPr>
              <a:t>function Car(){}</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Car.prototype.lun1 = '</a:t>
            </a:r>
            <a:r>
              <a:rPr lang="zh-CN" altLang="en-US" sz="4000">
                <a:solidFill>
                  <a:srgbClr val="FF0000"/>
                </a:solidFill>
                <a:latin typeface="微软雅黑" pitchFamily="34" charset="-122"/>
                <a:ea typeface="微软雅黑" pitchFamily="34" charset="-122"/>
              </a:rPr>
              <a:t>左前轮</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Car.prototype.lun2 = '</a:t>
            </a:r>
            <a:r>
              <a:rPr lang="zh-CN" altLang="en-US" sz="4000">
                <a:solidFill>
                  <a:srgbClr val="FF0000"/>
                </a:solidFill>
                <a:latin typeface="微软雅黑" pitchFamily="34" charset="-122"/>
                <a:ea typeface="微软雅黑" pitchFamily="34" charset="-122"/>
              </a:rPr>
              <a:t>右前轮</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Car.prototype.lun3 = '</a:t>
            </a:r>
            <a:r>
              <a:rPr lang="zh-CN" altLang="en-US" sz="4000">
                <a:solidFill>
                  <a:srgbClr val="FF0000"/>
                </a:solidFill>
                <a:latin typeface="微软雅黑" pitchFamily="34" charset="-122"/>
                <a:ea typeface="微软雅黑" pitchFamily="34" charset="-122"/>
              </a:rPr>
              <a:t>左后轮</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Car.prototype.lun4 = '</a:t>
            </a:r>
            <a:r>
              <a:rPr lang="zh-CN" altLang="en-US" sz="4000">
                <a:solidFill>
                  <a:srgbClr val="FF0000"/>
                </a:solidFill>
                <a:latin typeface="微软雅黑" pitchFamily="34" charset="-122"/>
                <a:ea typeface="微软雅黑" pitchFamily="34" charset="-122"/>
              </a:rPr>
              <a:t>右后轮</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Car.prototype.ability = '</a:t>
            </a:r>
            <a:r>
              <a:rPr lang="zh-CN" altLang="en-US" sz="4000">
                <a:solidFill>
                  <a:srgbClr val="FF0000"/>
                </a:solidFill>
                <a:latin typeface="微软雅黑" pitchFamily="34" charset="-122"/>
                <a:ea typeface="微软雅黑" pitchFamily="34" charset="-122"/>
              </a:rPr>
              <a:t>上天入地</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car1 = new Car();</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car2 = new Car()</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7987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79875"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79876" name="Text Box 8"/>
          <p:cNvSpPr txBox="1">
            <a:spLocks noChangeArrowheads="1"/>
          </p:cNvSpPr>
          <p:nvPr/>
        </p:nvSpPr>
        <p:spPr bwMode="auto">
          <a:xfrm>
            <a:off x="2235200" y="2970213"/>
            <a:ext cx="21261388" cy="61880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有关原型模式的说明：</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 </a:t>
            </a:r>
            <a:r>
              <a:rPr lang="zh-CN" altLang="en-US" sz="4000">
                <a:solidFill>
                  <a:schemeClr val="tx2"/>
                </a:solidFill>
                <a:latin typeface="微软雅黑" pitchFamily="34" charset="-122"/>
                <a:ea typeface="微软雅黑" pitchFamily="34" charset="-122"/>
              </a:rPr>
              <a:t>原型模式实际上是通过</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原型</a:t>
            </a:r>
            <a:r>
              <a:rPr lang="en-US" altLang="zh-CN" sz="4000">
                <a:solidFill>
                  <a:schemeClr val="tx2"/>
                </a:solidFill>
                <a:latin typeface="微软雅黑" pitchFamily="34" charset="-122"/>
                <a:ea typeface="微软雅黑" pitchFamily="34" charset="-122"/>
              </a:rPr>
              <a:t>prototype</a:t>
            </a:r>
            <a:r>
              <a:rPr lang="zh-CN" altLang="en-US" sz="4000">
                <a:solidFill>
                  <a:schemeClr val="tx2"/>
                </a:solidFill>
                <a:latin typeface="微软雅黑" pitchFamily="34" charset="-122"/>
                <a:ea typeface="微软雅黑" pitchFamily="34" charset="-122"/>
              </a:rPr>
              <a:t>属性</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对象的</a:t>
            </a:r>
            <a:r>
              <a:rPr lang="en-US" altLang="zh-CN" sz="4000">
                <a:solidFill>
                  <a:schemeClr val="tx2"/>
                </a:solidFill>
                <a:latin typeface="微软雅黑" pitchFamily="34" charset="-122"/>
                <a:ea typeface="微软雅黑" pitchFamily="34" charset="-122"/>
              </a:rPr>
              <a:t>__proto__</a:t>
            </a:r>
            <a:r>
              <a:rPr lang="zh-CN" altLang="en-US" sz="4000">
                <a:solidFill>
                  <a:schemeClr val="tx2"/>
                </a:solidFill>
                <a:latin typeface="微软雅黑" pitchFamily="34" charset="-122"/>
                <a:ea typeface="微软雅黑" pitchFamily="34" charset="-122"/>
              </a:rPr>
              <a:t>构成的原型链</a:t>
            </a:r>
            <a:r>
              <a:rPr lang="en-US" altLang="zh-CN"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这两大</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特性，实现了为一个类的所有实例添加都能访问到的属性和方法的功能。即公有。</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car1.lun1 = '</a:t>
            </a:r>
            <a:r>
              <a:rPr lang="zh-CN" altLang="en-US" sz="4000">
                <a:solidFill>
                  <a:schemeClr val="tx2"/>
                </a:solidFill>
                <a:latin typeface="微软雅黑" pitchFamily="34" charset="-122"/>
                <a:ea typeface="微软雅黑" pitchFamily="34" charset="-122"/>
              </a:rPr>
              <a:t>火焰轮胎</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console.log(car1.lun1);//</a:t>
            </a:r>
            <a:r>
              <a:rPr lang="zh-CN" altLang="en-US" sz="4000">
                <a:solidFill>
                  <a:schemeClr val="tx2"/>
                </a:solidFill>
                <a:latin typeface="微软雅黑" pitchFamily="34" charset="-122"/>
                <a:ea typeface="微软雅黑" pitchFamily="34" charset="-122"/>
              </a:rPr>
              <a:t>火焰轮胎</a:t>
            </a:r>
          </a:p>
          <a:p>
            <a:pPr defTabSz="914400"/>
            <a:r>
              <a:rPr lang="en-US" altLang="zh-CN" sz="4000">
                <a:solidFill>
                  <a:schemeClr val="tx2"/>
                </a:solidFill>
                <a:latin typeface="微软雅黑" pitchFamily="34" charset="-122"/>
                <a:ea typeface="微软雅黑" pitchFamily="34" charset="-122"/>
              </a:rPr>
              <a:t>	console.log(car2.lun1);//</a:t>
            </a:r>
            <a:r>
              <a:rPr lang="zh-CN" altLang="en-US" sz="4000">
                <a:solidFill>
                  <a:schemeClr val="tx2"/>
                </a:solidFill>
                <a:latin typeface="微软雅黑" pitchFamily="34" charset="-122"/>
                <a:ea typeface="微软雅黑" pitchFamily="34" charset="-122"/>
              </a:rPr>
              <a:t>火焰轮胎</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很明显的看到通过原型模式生成的所有对象的属性和方法都指向了类的原型的属性和方法</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192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1923"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81924" name="Text Box 7"/>
          <p:cNvSpPr txBox="1">
            <a:spLocks noChangeArrowheads="1"/>
          </p:cNvSpPr>
          <p:nvPr/>
        </p:nvSpPr>
        <p:spPr bwMode="auto">
          <a:xfrm>
            <a:off x="1895475" y="2609850"/>
            <a:ext cx="3086100"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6.4 </a:t>
            </a:r>
            <a:r>
              <a:rPr lang="zh-CN" altLang="en-US" sz="4000">
                <a:solidFill>
                  <a:schemeClr val="tx2"/>
                </a:solidFill>
                <a:latin typeface="微软雅黑" pitchFamily="34" charset="-122"/>
                <a:ea typeface="微软雅黑" pitchFamily="34" charset="-122"/>
              </a:rPr>
              <a:t>混合模式</a:t>
            </a:r>
          </a:p>
        </p:txBody>
      </p:sp>
      <p:sp>
        <p:nvSpPr>
          <p:cNvPr id="81925" name="Text Box 8"/>
          <p:cNvSpPr txBox="1">
            <a:spLocks noChangeArrowheads="1"/>
          </p:cNvSpPr>
          <p:nvPr/>
        </p:nvSpPr>
        <p:spPr bwMode="auto">
          <a:xfrm>
            <a:off x="2235200" y="3946525"/>
            <a:ext cx="21261388" cy="8016875"/>
          </a:xfrm>
          <a:prstGeom prst="rect">
            <a:avLst/>
          </a:prstGeom>
          <a:noFill/>
          <a:ln w="9525">
            <a:noFill/>
            <a:miter lim="800000"/>
            <a:headEnd/>
            <a:tailEnd/>
          </a:ln>
        </p:spPr>
        <p:txBody>
          <a:bodyPr>
            <a:spAutoFit/>
          </a:bodyPr>
          <a:lstStyle/>
          <a:p>
            <a:pPr defTabSz="914400"/>
            <a:r>
              <a:rPr lang="en-US" altLang="zh-CN" sz="4000">
                <a:solidFill>
                  <a:srgbClr val="FF0000"/>
                </a:solidFill>
                <a:latin typeface="微软雅黑" pitchFamily="34" charset="-122"/>
                <a:ea typeface="微软雅黑" pitchFamily="34" charset="-122"/>
              </a:rPr>
              <a:t>function Car(lun1,lun2,lun3,lun4){</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this.lun1 = lun1;</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this.lun2 = lun2;</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this.lun3 = lun3;</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this.lun4 = lun4;</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Car.prototype.ability = function ()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console.log('</a:t>
            </a:r>
            <a:r>
              <a:rPr lang="zh-CN" altLang="en-US" sz="4000">
                <a:solidFill>
                  <a:srgbClr val="FF0000"/>
                </a:solidFill>
                <a:latin typeface="微软雅黑" pitchFamily="34" charset="-122"/>
                <a:ea typeface="微软雅黑" pitchFamily="34" charset="-122"/>
              </a:rPr>
              <a:t>爷</a:t>
            </a:r>
            <a:r>
              <a:rPr lang="en-US" altLang="zh-CN" sz="4000">
                <a:solidFill>
                  <a:srgbClr val="FF0000"/>
                </a:solidFill>
                <a:latin typeface="微软雅黑" pitchFamily="34" charset="-122"/>
                <a:ea typeface="微软雅黑" pitchFamily="34" charset="-122"/>
              </a:rPr>
              <a:t>tm</a:t>
            </a:r>
            <a:r>
              <a:rPr lang="zh-CN" altLang="en-US" sz="4000">
                <a:solidFill>
                  <a:srgbClr val="FF0000"/>
                </a:solidFill>
                <a:latin typeface="微软雅黑" pitchFamily="34" charset="-122"/>
                <a:ea typeface="微软雅黑" pitchFamily="34" charset="-122"/>
              </a:rPr>
              <a:t>会飞</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car1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1');</a:t>
            </a:r>
          </a:p>
          <a:p>
            <a:pPr defTabSz="914400"/>
            <a:r>
              <a:rPr lang="en-US" altLang="zh-CN" sz="4000">
                <a:solidFill>
                  <a:schemeClr val="tx2"/>
                </a:solidFill>
                <a:latin typeface="微软雅黑" pitchFamily="34" charset="-122"/>
                <a:ea typeface="微软雅黑" pitchFamily="34" charset="-122"/>
              </a:rPr>
              <a:t>var car2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2'); </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car1.ability();</a:t>
            </a:r>
          </a:p>
          <a:p>
            <a:pPr defTabSz="914400"/>
            <a:r>
              <a:rPr lang="en-US" altLang="zh-CN" sz="4000">
                <a:solidFill>
                  <a:schemeClr val="tx2"/>
                </a:solidFill>
                <a:latin typeface="微软雅黑" pitchFamily="34" charset="-122"/>
                <a:ea typeface="微软雅黑" pitchFamily="34" charset="-122"/>
              </a:rPr>
              <a:t>car2.ability();</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6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397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3971"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83972" name="Text Box 7"/>
          <p:cNvSpPr txBox="1">
            <a:spLocks noChangeArrowheads="1"/>
          </p:cNvSpPr>
          <p:nvPr/>
        </p:nvSpPr>
        <p:spPr bwMode="auto">
          <a:xfrm>
            <a:off x="1895475" y="2609850"/>
            <a:ext cx="4333875"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6.5 *</a:t>
            </a:r>
            <a:r>
              <a:rPr lang="zh-CN" altLang="en-US" sz="4000">
                <a:solidFill>
                  <a:schemeClr val="tx2"/>
                </a:solidFill>
                <a:latin typeface="微软雅黑" pitchFamily="34" charset="-122"/>
                <a:ea typeface="微软雅黑" pitchFamily="34" charset="-122"/>
              </a:rPr>
              <a:t>动态原型模式</a:t>
            </a:r>
          </a:p>
        </p:txBody>
      </p:sp>
      <p:sp>
        <p:nvSpPr>
          <p:cNvPr id="83973" name="Text Box 8"/>
          <p:cNvSpPr txBox="1">
            <a:spLocks noChangeArrowheads="1"/>
          </p:cNvSpPr>
          <p:nvPr/>
        </p:nvSpPr>
        <p:spPr bwMode="auto">
          <a:xfrm>
            <a:off x="2235200" y="3946525"/>
            <a:ext cx="21261388" cy="9236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function Car(lun1,lun2,lun3,lun4){</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this.lun1 = lun1;</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this.lun2 = lun2;</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this.lun3 = lun3;</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this.lun4 = lun4;</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if(typeof Car._initialized == 'undefined'){</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Car.prototype.ability = function ()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console.log('</a:t>
            </a:r>
            <a:r>
              <a:rPr lang="zh-CN" altLang="en-US" sz="4000">
                <a:solidFill>
                  <a:srgbClr val="FF0000"/>
                </a:solidFill>
                <a:latin typeface="微软雅黑" pitchFamily="34" charset="-122"/>
                <a:ea typeface="微软雅黑" pitchFamily="34" charset="-122"/>
              </a:rPr>
              <a:t>爷</a:t>
            </a:r>
            <a:r>
              <a:rPr lang="en-US" altLang="zh-CN" sz="4000">
                <a:solidFill>
                  <a:srgbClr val="FF0000"/>
                </a:solidFill>
                <a:latin typeface="微软雅黑" pitchFamily="34" charset="-122"/>
                <a:ea typeface="微软雅黑" pitchFamily="34" charset="-122"/>
              </a:rPr>
              <a:t>tm</a:t>
            </a:r>
            <a:r>
              <a:rPr lang="zh-CN" altLang="en-US" sz="4000">
                <a:solidFill>
                  <a:srgbClr val="FF0000"/>
                </a:solidFill>
                <a:latin typeface="微软雅黑" pitchFamily="34" charset="-122"/>
                <a:ea typeface="微软雅黑" pitchFamily="34" charset="-122"/>
              </a:rPr>
              <a:t>会飞</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Car._initialized = true;</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car1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1']);</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var car2 = new Car(['</a:t>
            </a:r>
            <a:r>
              <a:rPr lang="zh-CN" altLang="en-US" sz="4000">
                <a:solidFill>
                  <a:schemeClr val="tx2"/>
                </a:solidFill>
                <a:latin typeface="微软雅黑" pitchFamily="34" charset="-122"/>
                <a:ea typeface="微软雅黑" pitchFamily="34" charset="-122"/>
              </a:rPr>
              <a:t>左前轮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右前轮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左后轮</a:t>
            </a:r>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右后轮</a:t>
            </a:r>
            <a:r>
              <a:rPr lang="en-US" altLang="zh-CN" sz="4000">
                <a:solidFill>
                  <a:schemeClr val="tx2"/>
                </a:solidFill>
                <a:latin typeface="微软雅黑" pitchFamily="34" charset="-122"/>
                <a:ea typeface="微软雅黑" pitchFamily="34" charset="-122"/>
              </a:rPr>
              <a:t>2']);</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8601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86019"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86020" name="Text Box 8"/>
          <p:cNvSpPr txBox="1">
            <a:spLocks noChangeArrowheads="1"/>
          </p:cNvSpPr>
          <p:nvPr/>
        </p:nvSpPr>
        <p:spPr bwMode="auto">
          <a:xfrm>
            <a:off x="2235200" y="2970213"/>
            <a:ext cx="21261388" cy="55784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有关动态原型模式的说明：</a:t>
            </a:r>
          </a:p>
          <a:p>
            <a:pPr defTabSz="914400"/>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其实对比来看能够发现，动态原型模式和混合模式很相似。这是因为动态原型模式最初设计出来就是为了解决原型模式中所有内容都公有的的问题的。所以动态原型模式和混合模式两者功能类似。</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只不过在动态原型模式中，通过判断一个类的</a:t>
            </a:r>
            <a:r>
              <a:rPr lang="en-US" altLang="zh-CN" sz="4000">
                <a:solidFill>
                  <a:schemeClr val="tx2"/>
                </a:solidFill>
                <a:latin typeface="微软雅黑" pitchFamily="34" charset="-122"/>
                <a:ea typeface="微软雅黑" pitchFamily="34" charset="-122"/>
              </a:rPr>
              <a:t>_initialized</a:t>
            </a:r>
            <a:r>
              <a:rPr lang="zh-CN" altLang="en-US" sz="4000">
                <a:solidFill>
                  <a:schemeClr val="tx2"/>
                </a:solidFill>
                <a:latin typeface="微软雅黑" pitchFamily="34" charset="-122"/>
                <a:ea typeface="微软雅黑" pitchFamily="34" charset="-122"/>
              </a:rPr>
              <a:t>属性来判断一个类究竟有没有被实例化过。</a:t>
            </a:r>
            <a:r>
              <a:rPr lang="en-US" altLang="zh-CN" sz="4000">
                <a:solidFill>
                  <a:schemeClr val="tx2"/>
                </a:solidFill>
                <a:latin typeface="微软雅黑" pitchFamily="34" charset="-122"/>
                <a:ea typeface="微软雅黑" pitchFamily="34" charset="-122"/>
              </a:rPr>
              <a:t>_initialized</a:t>
            </a:r>
            <a:r>
              <a:rPr lang="zh-CN" altLang="en-US" sz="4000">
                <a:solidFill>
                  <a:schemeClr val="tx2"/>
                </a:solidFill>
                <a:latin typeface="微软雅黑" pitchFamily="34" charset="-122"/>
                <a:ea typeface="微软雅黑" pitchFamily="34" charset="-122"/>
              </a:rPr>
              <a:t>属性是每一个类都拥有的私有属性，它仅用来表示类是否被实例化过。是一个</a:t>
            </a:r>
            <a:r>
              <a:rPr lang="en-US" altLang="zh-CN" sz="4000">
                <a:solidFill>
                  <a:schemeClr val="tx2"/>
                </a:solidFill>
                <a:latin typeface="微软雅黑" pitchFamily="34" charset="-122"/>
                <a:ea typeface="微软雅黑" pitchFamily="34" charset="-122"/>
              </a:rPr>
              <a:t>boolean</a:t>
            </a:r>
            <a:r>
              <a:rPr lang="zh-CN" altLang="en-US" sz="4000">
                <a:solidFill>
                  <a:schemeClr val="tx2"/>
                </a:solidFill>
                <a:latin typeface="微软雅黑" pitchFamily="34" charset="-122"/>
                <a:ea typeface="微软雅黑" pitchFamily="34" charset="-122"/>
              </a:rPr>
              <a:t>类型的可读写属性。</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Shape 205"/>
          <p:cNvSpPr>
            <a:spLocks noChangeArrowheads="1"/>
          </p:cNvSpPr>
          <p:nvPr/>
        </p:nvSpPr>
        <p:spPr bwMode="auto">
          <a:xfrm>
            <a:off x="3619500" y="9974263"/>
            <a:ext cx="9304338" cy="558800"/>
          </a:xfrm>
          <a:prstGeom prst="rect">
            <a:avLst/>
          </a:prstGeom>
          <a:noFill/>
          <a:ln w="12700">
            <a:noFill/>
            <a:miter lim="400000"/>
            <a:headEnd/>
            <a:tailEnd/>
          </a:ln>
        </p:spPr>
        <p:txBody>
          <a:bodyPr lIns="50800" tIns="50800" rIns="50800" bIns="50800">
            <a:spAutoFit/>
          </a:bodyPr>
          <a:lstStyle/>
          <a:p>
            <a:pPr hangingPunct="0">
              <a:lnSpc>
                <a:spcPct val="120000"/>
              </a:lnSpc>
            </a:pPr>
            <a:r>
              <a:rPr lang="zh-CN" altLang="en-US" sz="3000">
                <a:solidFill>
                  <a:srgbClr val="FFFFFF"/>
                </a:solidFill>
                <a:latin typeface="Helvetica Light"/>
              </a:rPr>
              <a:t>更具行业竞争力       更高薪酬       更好的职业进阶发展</a:t>
            </a:r>
          </a:p>
        </p:txBody>
      </p:sp>
      <p:sp>
        <p:nvSpPr>
          <p:cNvPr id="88066" name="Shape 206"/>
          <p:cNvSpPr>
            <a:spLocks noChangeArrowheads="1"/>
          </p:cNvSpPr>
          <p:nvPr/>
        </p:nvSpPr>
        <p:spPr bwMode="auto">
          <a:xfrm>
            <a:off x="6569075" y="8613775"/>
            <a:ext cx="3405188" cy="736600"/>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4200">
                <a:solidFill>
                  <a:srgbClr val="FFFFFF"/>
                </a:solidFill>
                <a:latin typeface="Helvetica Light"/>
              </a:rPr>
              <a:t>UI</a:t>
            </a:r>
            <a:r>
              <a:rPr lang="zh-CN" altLang="en-US" sz="4200">
                <a:solidFill>
                  <a:srgbClr val="FFFFFF"/>
                </a:solidFill>
                <a:latin typeface="Helvetica Light"/>
              </a:rPr>
              <a:t>视觉设计师</a:t>
            </a:r>
          </a:p>
        </p:txBody>
      </p:sp>
      <p:pic>
        <p:nvPicPr>
          <p:cNvPr id="88067" name="06c58PIC3Tg_1024.jpg"/>
          <p:cNvPicPr>
            <a:picLocks noChangeAspect="1"/>
          </p:cNvPicPr>
          <p:nvPr/>
        </p:nvPicPr>
        <p:blipFill>
          <a:blip r:embed="rId2"/>
          <a:srcRect/>
          <a:stretch>
            <a:fillRect/>
          </a:stretch>
        </p:blipFill>
        <p:spPr bwMode="auto">
          <a:xfrm>
            <a:off x="-133350" y="-322263"/>
            <a:ext cx="25600025" cy="14474826"/>
          </a:xfrm>
          <a:prstGeom prst="rect">
            <a:avLst/>
          </a:prstGeom>
          <a:noFill/>
          <a:ln w="12700">
            <a:noFill/>
            <a:miter lim="400000"/>
            <a:headEnd/>
            <a:tailEnd/>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048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0483" name="Text Box 8"/>
          <p:cNvSpPr txBox="1">
            <a:spLocks noChangeArrowheads="1"/>
          </p:cNvSpPr>
          <p:nvPr/>
        </p:nvSpPr>
        <p:spPr bwMode="auto">
          <a:xfrm>
            <a:off x="2235200" y="3113088"/>
            <a:ext cx="21261388" cy="7407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分析：</a:t>
            </a:r>
          </a:p>
          <a:p>
            <a:pPr defTabSz="914400"/>
            <a:r>
              <a:rPr lang="zh-CN" altLang="en-US" sz="4000">
                <a:solidFill>
                  <a:schemeClr val="tx2"/>
                </a:solidFill>
                <a:latin typeface="微软雅黑" pitchFamily="34" charset="-122"/>
                <a:ea typeface="微软雅黑" pitchFamily="34" charset="-122"/>
              </a:rPr>
              <a:t>	人 </a:t>
            </a:r>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姓名：‘</a:t>
            </a:r>
            <a:r>
              <a:rPr lang="en-US" altLang="zh-CN" sz="4000">
                <a:solidFill>
                  <a:schemeClr val="tx2"/>
                </a:solidFill>
                <a:latin typeface="微软雅黑" pitchFamily="34" charset="-122"/>
                <a:ea typeface="微软雅黑" pitchFamily="34" charset="-122"/>
              </a:rPr>
              <a:t>xx’</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身高：	 </a:t>
            </a:r>
            <a:r>
              <a:rPr lang="en-US" altLang="zh-CN" sz="4000">
                <a:solidFill>
                  <a:schemeClr val="tx2"/>
                </a:solidFill>
                <a:latin typeface="微软雅黑" pitchFamily="34" charset="-122"/>
                <a:ea typeface="微软雅黑" pitchFamily="34" charset="-122"/>
              </a:rPr>
              <a:t>xx    </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体重：   </a:t>
            </a:r>
            <a:r>
              <a:rPr lang="en-US" altLang="zh-CN" sz="4000">
                <a:solidFill>
                  <a:schemeClr val="tx2"/>
                </a:solidFill>
                <a:latin typeface="微软雅黑" pitchFamily="34" charset="-122"/>
                <a:ea typeface="微软雅黑" pitchFamily="34" charset="-122"/>
              </a:rPr>
              <a:t>xx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能力：   </a:t>
            </a:r>
            <a:r>
              <a:rPr lang="en-US" altLang="zh-CN" sz="4000">
                <a:solidFill>
                  <a:schemeClr val="tx2"/>
                </a:solidFill>
                <a:latin typeface="微软雅黑" pitchFamily="34" charset="-122"/>
                <a:ea typeface="微软雅黑" pitchFamily="34" charset="-122"/>
              </a:rPr>
              <a:t>function(){}</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如上伪代码所述，如果</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是一个对象，那么这个对象中应当包括一些信息。</a:t>
            </a:r>
          </a:p>
          <a:p>
            <a:pPr defTabSz="914400"/>
            <a:r>
              <a:rPr lang="zh-CN" altLang="en-US" sz="4000">
                <a:solidFill>
                  <a:schemeClr val="tx2"/>
                </a:solidFill>
                <a:latin typeface="微软雅黑" pitchFamily="34" charset="-122"/>
                <a:ea typeface="微软雅黑" pitchFamily="34" charset="-122"/>
              </a:rPr>
              <a:t>	如果你认同我上述代码的观点，那么请再来看下面一个问题：</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我</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应该是一个什么样的对象？</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2530"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2531" name="Text Box 8"/>
          <p:cNvSpPr txBox="1">
            <a:spLocks noChangeArrowheads="1"/>
          </p:cNvSpPr>
          <p:nvPr/>
        </p:nvSpPr>
        <p:spPr bwMode="auto">
          <a:xfrm>
            <a:off x="2235200" y="3113088"/>
            <a:ext cx="21261388" cy="10455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根据上面我们所获得的结论，答案不言而喻：</a:t>
            </a:r>
          </a:p>
          <a:p>
            <a:pPr defTabSz="914400"/>
            <a:r>
              <a:rPr lang="zh-CN" altLang="en-US" sz="4000">
                <a:solidFill>
                  <a:schemeClr val="tx2"/>
                </a:solidFill>
                <a:latin typeface="微软雅黑" pitchFamily="34" charset="-122"/>
                <a:ea typeface="微软雅黑" pitchFamily="34" charset="-122"/>
              </a:rPr>
              <a:t>	我 </a:t>
            </a:r>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姓名：‘</a:t>
            </a:r>
            <a:r>
              <a:rPr lang="en-US" altLang="zh-CN" sz="4000">
                <a:solidFill>
                  <a:schemeClr val="tx2"/>
                </a:solidFill>
                <a:latin typeface="微软雅黑" pitchFamily="34" charset="-122"/>
                <a:ea typeface="微软雅黑" pitchFamily="34" charset="-122"/>
              </a:rPr>
              <a:t>frank’</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身高：	 </a:t>
            </a:r>
            <a:r>
              <a:rPr lang="en-US" altLang="zh-CN" sz="4000">
                <a:solidFill>
                  <a:schemeClr val="tx2"/>
                </a:solidFill>
                <a:latin typeface="微软雅黑" pitchFamily="34" charset="-122"/>
                <a:ea typeface="微软雅黑" pitchFamily="34" charset="-122"/>
              </a:rPr>
              <a:t>180    </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体重：   </a:t>
            </a:r>
            <a:r>
              <a:rPr lang="en-US" altLang="zh-CN" sz="4000">
                <a:solidFill>
                  <a:schemeClr val="tx2"/>
                </a:solidFill>
                <a:latin typeface="微软雅黑" pitchFamily="34" charset="-122"/>
                <a:ea typeface="微软雅黑" pitchFamily="34" charset="-122"/>
              </a:rPr>
              <a:t>80     ,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能力：   </a:t>
            </a:r>
            <a:r>
              <a:rPr lang="en-US" altLang="zh-CN" sz="4000">
                <a:solidFill>
                  <a:schemeClr val="tx2"/>
                </a:solidFill>
                <a:latin typeface="微软雅黑" pitchFamily="34" charset="-122"/>
                <a:ea typeface="微软雅黑" pitchFamily="34" charset="-122"/>
              </a:rPr>
              <a:t>function(){console.log(‘</a:t>
            </a:r>
            <a:r>
              <a:rPr lang="zh-CN" altLang="en-US" sz="4000">
                <a:solidFill>
                  <a:schemeClr val="tx2"/>
                </a:solidFill>
                <a:latin typeface="微软雅黑" pitchFamily="34" charset="-122"/>
                <a:ea typeface="微软雅黑" pitchFamily="34" charset="-122"/>
              </a:rPr>
              <a:t>吃了睡睡了吃’</a:t>
            </a:r>
            <a:r>
              <a:rPr lang="en-US" altLang="zh-CN" sz="4000">
                <a:solidFill>
                  <a:schemeClr val="tx2"/>
                </a:solidFill>
                <a:latin typeface="微软雅黑" pitchFamily="34" charset="-122"/>
                <a:ea typeface="微软雅黑" pitchFamily="34" charset="-122"/>
              </a:rPr>
              <a:t>);}</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如果没有疑问，在来看最后一个问题：</a:t>
            </a: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刘诗诗</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应该是一个什么样的对象？</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刘诗诗</a:t>
            </a:r>
            <a:r>
              <a:rPr lang="en-US" altLang="zh-CN" sz="4000">
                <a:solidFill>
                  <a:schemeClr val="tx2"/>
                </a:solidFill>
                <a:latin typeface="微软雅黑" pitchFamily="34" charset="-122"/>
                <a:ea typeface="微软雅黑" pitchFamily="34" charset="-122"/>
              </a:rPr>
              <a:t> =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姓名：‘刘诗诗’，</a:t>
            </a:r>
          </a:p>
          <a:p>
            <a:pPr defTabSz="914400"/>
            <a:r>
              <a:rPr lang="zh-CN" altLang="en-US" sz="4000">
                <a:solidFill>
                  <a:schemeClr val="tx2"/>
                </a:solidFill>
                <a:latin typeface="微软雅黑" pitchFamily="34" charset="-122"/>
                <a:ea typeface="微软雅黑" pitchFamily="34" charset="-122"/>
              </a:rPr>
              <a:t>		身高：	 </a:t>
            </a:r>
            <a:r>
              <a:rPr lang="en-US" altLang="zh-CN" sz="4000">
                <a:solidFill>
                  <a:schemeClr val="tx2"/>
                </a:solidFill>
                <a:latin typeface="微软雅黑" pitchFamily="34" charset="-122"/>
                <a:ea typeface="微软雅黑" pitchFamily="34" charset="-122"/>
              </a:rPr>
              <a:t>162    </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体重：   </a:t>
            </a:r>
            <a:r>
              <a:rPr lang="en-US" altLang="zh-CN" sz="4000">
                <a:solidFill>
                  <a:schemeClr val="tx2"/>
                </a:solidFill>
                <a:latin typeface="微软雅黑" pitchFamily="34" charset="-122"/>
                <a:ea typeface="微软雅黑" pitchFamily="34" charset="-122"/>
              </a:rPr>
              <a:t>50     ,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能力：   </a:t>
            </a:r>
            <a:r>
              <a:rPr lang="en-US" altLang="zh-CN" sz="4000">
                <a:solidFill>
                  <a:schemeClr val="tx2"/>
                </a:solidFill>
                <a:latin typeface="微软雅黑" pitchFamily="34" charset="-122"/>
                <a:ea typeface="微软雅黑" pitchFamily="34" charset="-122"/>
              </a:rPr>
              <a:t>function(){console.log(‘</a:t>
            </a:r>
            <a:r>
              <a:rPr lang="zh-CN" altLang="en-US" sz="4000">
                <a:solidFill>
                  <a:schemeClr val="tx2"/>
                </a:solidFill>
                <a:latin typeface="微软雅黑" pitchFamily="34" charset="-122"/>
                <a:ea typeface="微软雅黑" pitchFamily="34" charset="-122"/>
              </a:rPr>
              <a:t>会卖萌’</a:t>
            </a:r>
            <a:r>
              <a:rPr lang="en-US" altLang="zh-CN" sz="4000">
                <a:solidFill>
                  <a:schemeClr val="tx2"/>
                </a:solidFill>
                <a:latin typeface="微软雅黑" pitchFamily="34" charset="-122"/>
                <a:ea typeface="微软雅黑" pitchFamily="34" charset="-122"/>
              </a:rPr>
              <a:t>);}</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7"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4578"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4579" name="Text Box 8"/>
          <p:cNvSpPr txBox="1">
            <a:spLocks noChangeArrowheads="1"/>
          </p:cNvSpPr>
          <p:nvPr/>
        </p:nvSpPr>
        <p:spPr bwMode="auto">
          <a:xfrm>
            <a:off x="2254250" y="3113088"/>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现在我们来回顾一下刚刚创建的三个对象：</a:t>
            </a:r>
          </a:p>
        </p:txBody>
      </p:sp>
      <p:sp>
        <p:nvSpPr>
          <p:cNvPr id="24580" name="Rectangle 5"/>
          <p:cNvSpPr>
            <a:spLocks noChangeArrowheads="1"/>
          </p:cNvSpPr>
          <p:nvPr/>
        </p:nvSpPr>
        <p:spPr bwMode="auto">
          <a:xfrm>
            <a:off x="3768725" y="6711950"/>
            <a:ext cx="5543550" cy="3457575"/>
          </a:xfrm>
          <a:prstGeom prst="rect">
            <a:avLst/>
          </a:prstGeom>
          <a:noFill/>
          <a:ln w="76200">
            <a:solidFill>
              <a:schemeClr val="tx2"/>
            </a:solidFill>
            <a:miter lim="800000"/>
            <a:headEnd/>
            <a:tailEnd/>
          </a:ln>
        </p:spPr>
        <p:txBody>
          <a:bodyPr wrap="none" anchor="ctr"/>
          <a:lstStyle/>
          <a:p>
            <a:endParaRPr lang="zh-CN" altLang="en-US"/>
          </a:p>
        </p:txBody>
      </p:sp>
      <p:sp>
        <p:nvSpPr>
          <p:cNvPr id="24581" name="Rectangle 7"/>
          <p:cNvSpPr>
            <a:spLocks noChangeArrowheads="1"/>
          </p:cNvSpPr>
          <p:nvPr/>
        </p:nvSpPr>
        <p:spPr bwMode="auto">
          <a:xfrm>
            <a:off x="3984625" y="6927850"/>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82" name="Rectangle 8"/>
          <p:cNvSpPr>
            <a:spLocks noChangeArrowheads="1"/>
          </p:cNvSpPr>
          <p:nvPr/>
        </p:nvSpPr>
        <p:spPr bwMode="auto">
          <a:xfrm>
            <a:off x="3984625" y="7720013"/>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83" name="Rectangle 9"/>
          <p:cNvSpPr>
            <a:spLocks noChangeArrowheads="1"/>
          </p:cNvSpPr>
          <p:nvPr/>
        </p:nvSpPr>
        <p:spPr bwMode="auto">
          <a:xfrm>
            <a:off x="3984625" y="8512175"/>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84" name="Rectangle 10"/>
          <p:cNvSpPr>
            <a:spLocks noChangeArrowheads="1"/>
          </p:cNvSpPr>
          <p:nvPr/>
        </p:nvSpPr>
        <p:spPr bwMode="auto">
          <a:xfrm>
            <a:off x="3984625" y="9304338"/>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85" name="Text Box 11"/>
          <p:cNvSpPr txBox="1">
            <a:spLocks noChangeArrowheads="1"/>
          </p:cNvSpPr>
          <p:nvPr/>
        </p:nvSpPr>
        <p:spPr bwMode="auto">
          <a:xfrm>
            <a:off x="4056063" y="6985000"/>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姓名：</a:t>
            </a:r>
          </a:p>
        </p:txBody>
      </p:sp>
      <p:sp>
        <p:nvSpPr>
          <p:cNvPr id="24586" name="Text Box 12"/>
          <p:cNvSpPr txBox="1">
            <a:spLocks noChangeArrowheads="1"/>
          </p:cNvSpPr>
          <p:nvPr/>
        </p:nvSpPr>
        <p:spPr bwMode="auto">
          <a:xfrm>
            <a:off x="4056063" y="7793038"/>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身高：</a:t>
            </a:r>
          </a:p>
        </p:txBody>
      </p:sp>
      <p:sp>
        <p:nvSpPr>
          <p:cNvPr id="24587" name="Text Box 13"/>
          <p:cNvSpPr txBox="1">
            <a:spLocks noChangeArrowheads="1"/>
          </p:cNvSpPr>
          <p:nvPr/>
        </p:nvSpPr>
        <p:spPr bwMode="auto">
          <a:xfrm>
            <a:off x="4056063" y="8585200"/>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体重：</a:t>
            </a:r>
          </a:p>
        </p:txBody>
      </p:sp>
      <p:sp>
        <p:nvSpPr>
          <p:cNvPr id="24588" name="Text Box 14"/>
          <p:cNvSpPr txBox="1">
            <a:spLocks noChangeArrowheads="1"/>
          </p:cNvSpPr>
          <p:nvPr/>
        </p:nvSpPr>
        <p:spPr bwMode="auto">
          <a:xfrm>
            <a:off x="4056063" y="9377363"/>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能力：</a:t>
            </a:r>
          </a:p>
        </p:txBody>
      </p:sp>
      <p:sp>
        <p:nvSpPr>
          <p:cNvPr id="24589" name="Rectangle 15"/>
          <p:cNvSpPr>
            <a:spLocks noChangeArrowheads="1"/>
          </p:cNvSpPr>
          <p:nvPr/>
        </p:nvSpPr>
        <p:spPr bwMode="auto">
          <a:xfrm>
            <a:off x="5495925" y="6927850"/>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0" name="Rectangle 16"/>
          <p:cNvSpPr>
            <a:spLocks noChangeArrowheads="1"/>
          </p:cNvSpPr>
          <p:nvPr/>
        </p:nvSpPr>
        <p:spPr bwMode="auto">
          <a:xfrm>
            <a:off x="5495925" y="7720013"/>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1" name="Rectangle 17"/>
          <p:cNvSpPr>
            <a:spLocks noChangeArrowheads="1"/>
          </p:cNvSpPr>
          <p:nvPr/>
        </p:nvSpPr>
        <p:spPr bwMode="auto">
          <a:xfrm>
            <a:off x="5495925" y="8512175"/>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2" name="Rectangle 18"/>
          <p:cNvSpPr>
            <a:spLocks noChangeArrowheads="1"/>
          </p:cNvSpPr>
          <p:nvPr/>
        </p:nvSpPr>
        <p:spPr bwMode="auto">
          <a:xfrm>
            <a:off x="5495925" y="9304338"/>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3" name="Rectangle 23"/>
          <p:cNvSpPr>
            <a:spLocks noChangeArrowheads="1"/>
          </p:cNvSpPr>
          <p:nvPr/>
        </p:nvSpPr>
        <p:spPr bwMode="auto">
          <a:xfrm>
            <a:off x="13273088" y="4894263"/>
            <a:ext cx="5543550" cy="3457575"/>
          </a:xfrm>
          <a:prstGeom prst="rect">
            <a:avLst/>
          </a:prstGeom>
          <a:noFill/>
          <a:ln w="76200">
            <a:solidFill>
              <a:schemeClr val="tx2"/>
            </a:solidFill>
            <a:miter lim="800000"/>
            <a:headEnd/>
            <a:tailEnd/>
          </a:ln>
        </p:spPr>
        <p:txBody>
          <a:bodyPr wrap="none" anchor="ctr"/>
          <a:lstStyle/>
          <a:p>
            <a:endParaRPr lang="zh-CN" altLang="en-US"/>
          </a:p>
        </p:txBody>
      </p:sp>
      <p:sp>
        <p:nvSpPr>
          <p:cNvPr id="24594" name="Rectangle 24"/>
          <p:cNvSpPr>
            <a:spLocks noChangeArrowheads="1"/>
          </p:cNvSpPr>
          <p:nvPr/>
        </p:nvSpPr>
        <p:spPr bwMode="auto">
          <a:xfrm>
            <a:off x="13488988" y="5110163"/>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5" name="Rectangle 25"/>
          <p:cNvSpPr>
            <a:spLocks noChangeArrowheads="1"/>
          </p:cNvSpPr>
          <p:nvPr/>
        </p:nvSpPr>
        <p:spPr bwMode="auto">
          <a:xfrm>
            <a:off x="13488988" y="5902325"/>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6" name="Rectangle 26"/>
          <p:cNvSpPr>
            <a:spLocks noChangeArrowheads="1"/>
          </p:cNvSpPr>
          <p:nvPr/>
        </p:nvSpPr>
        <p:spPr bwMode="auto">
          <a:xfrm>
            <a:off x="13488988" y="6694488"/>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7" name="Rectangle 27"/>
          <p:cNvSpPr>
            <a:spLocks noChangeArrowheads="1"/>
          </p:cNvSpPr>
          <p:nvPr/>
        </p:nvSpPr>
        <p:spPr bwMode="auto">
          <a:xfrm>
            <a:off x="13488988" y="7486650"/>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598" name="Text Box 28"/>
          <p:cNvSpPr txBox="1">
            <a:spLocks noChangeArrowheads="1"/>
          </p:cNvSpPr>
          <p:nvPr/>
        </p:nvSpPr>
        <p:spPr bwMode="auto">
          <a:xfrm>
            <a:off x="13560425" y="5167313"/>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姓名：</a:t>
            </a:r>
          </a:p>
        </p:txBody>
      </p:sp>
      <p:sp>
        <p:nvSpPr>
          <p:cNvPr id="24599" name="Text Box 29"/>
          <p:cNvSpPr txBox="1">
            <a:spLocks noChangeArrowheads="1"/>
          </p:cNvSpPr>
          <p:nvPr/>
        </p:nvSpPr>
        <p:spPr bwMode="auto">
          <a:xfrm>
            <a:off x="13560425" y="5975350"/>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身高：</a:t>
            </a:r>
          </a:p>
        </p:txBody>
      </p:sp>
      <p:sp>
        <p:nvSpPr>
          <p:cNvPr id="24600" name="Text Box 30"/>
          <p:cNvSpPr txBox="1">
            <a:spLocks noChangeArrowheads="1"/>
          </p:cNvSpPr>
          <p:nvPr/>
        </p:nvSpPr>
        <p:spPr bwMode="auto">
          <a:xfrm>
            <a:off x="13560425" y="6767513"/>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体重：</a:t>
            </a:r>
          </a:p>
        </p:txBody>
      </p:sp>
      <p:sp>
        <p:nvSpPr>
          <p:cNvPr id="24601" name="Text Box 31"/>
          <p:cNvSpPr txBox="1">
            <a:spLocks noChangeArrowheads="1"/>
          </p:cNvSpPr>
          <p:nvPr/>
        </p:nvSpPr>
        <p:spPr bwMode="auto">
          <a:xfrm>
            <a:off x="13560425" y="7559675"/>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能力：</a:t>
            </a:r>
          </a:p>
        </p:txBody>
      </p:sp>
      <p:sp>
        <p:nvSpPr>
          <p:cNvPr id="24602" name="Rectangle 32"/>
          <p:cNvSpPr>
            <a:spLocks noChangeArrowheads="1"/>
          </p:cNvSpPr>
          <p:nvPr/>
        </p:nvSpPr>
        <p:spPr bwMode="auto">
          <a:xfrm>
            <a:off x="15000288" y="5110163"/>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03" name="Rectangle 33"/>
          <p:cNvSpPr>
            <a:spLocks noChangeArrowheads="1"/>
          </p:cNvSpPr>
          <p:nvPr/>
        </p:nvSpPr>
        <p:spPr bwMode="auto">
          <a:xfrm>
            <a:off x="15000288" y="5902325"/>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04" name="Rectangle 34"/>
          <p:cNvSpPr>
            <a:spLocks noChangeArrowheads="1"/>
          </p:cNvSpPr>
          <p:nvPr/>
        </p:nvSpPr>
        <p:spPr bwMode="auto">
          <a:xfrm>
            <a:off x="15000288" y="6694488"/>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05" name="Rectangle 35"/>
          <p:cNvSpPr>
            <a:spLocks noChangeArrowheads="1"/>
          </p:cNvSpPr>
          <p:nvPr/>
        </p:nvSpPr>
        <p:spPr bwMode="auto">
          <a:xfrm>
            <a:off x="15000288" y="7486650"/>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06" name="Text Box 36"/>
          <p:cNvSpPr txBox="1">
            <a:spLocks noChangeArrowheads="1"/>
          </p:cNvSpPr>
          <p:nvPr/>
        </p:nvSpPr>
        <p:spPr bwMode="auto">
          <a:xfrm>
            <a:off x="15071725" y="5167313"/>
            <a:ext cx="976313" cy="519112"/>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frank</a:t>
            </a:r>
          </a:p>
        </p:txBody>
      </p:sp>
      <p:sp>
        <p:nvSpPr>
          <p:cNvPr id="24607" name="Text Box 37"/>
          <p:cNvSpPr txBox="1">
            <a:spLocks noChangeArrowheads="1"/>
          </p:cNvSpPr>
          <p:nvPr/>
        </p:nvSpPr>
        <p:spPr bwMode="auto">
          <a:xfrm>
            <a:off x="15071725" y="5975350"/>
            <a:ext cx="779463" cy="519113"/>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180</a:t>
            </a:r>
          </a:p>
        </p:txBody>
      </p:sp>
      <p:sp>
        <p:nvSpPr>
          <p:cNvPr id="24608" name="Text Box 38"/>
          <p:cNvSpPr txBox="1">
            <a:spLocks noChangeArrowheads="1"/>
          </p:cNvSpPr>
          <p:nvPr/>
        </p:nvSpPr>
        <p:spPr bwMode="auto">
          <a:xfrm>
            <a:off x="15071725" y="6767513"/>
            <a:ext cx="581025" cy="519112"/>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80</a:t>
            </a:r>
          </a:p>
        </p:txBody>
      </p:sp>
      <p:sp>
        <p:nvSpPr>
          <p:cNvPr id="24609" name="Text Box 39"/>
          <p:cNvSpPr txBox="1">
            <a:spLocks noChangeArrowheads="1"/>
          </p:cNvSpPr>
          <p:nvPr/>
        </p:nvSpPr>
        <p:spPr bwMode="auto">
          <a:xfrm>
            <a:off x="15071725" y="7559675"/>
            <a:ext cx="3263900" cy="519113"/>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function(){</a:t>
            </a:r>
            <a:r>
              <a:rPr lang="zh-CN" altLang="en-US" sz="2800">
                <a:solidFill>
                  <a:schemeClr val="tx2"/>
                </a:solidFill>
                <a:ea typeface="微软雅黑" pitchFamily="34" charset="-122"/>
              </a:rPr>
              <a:t>吃了睡</a:t>
            </a:r>
            <a:r>
              <a:rPr lang="en-US" altLang="zh-CN" sz="2800">
                <a:solidFill>
                  <a:schemeClr val="tx2"/>
                </a:solidFill>
                <a:latin typeface="微软雅黑" pitchFamily="34" charset="-122"/>
                <a:ea typeface="微软雅黑" pitchFamily="34" charset="-122"/>
              </a:rPr>
              <a:t>…</a:t>
            </a:r>
            <a:r>
              <a:rPr lang="en-US" altLang="zh-CN" sz="2800">
                <a:solidFill>
                  <a:schemeClr val="tx2"/>
                </a:solidFill>
                <a:ea typeface="微软雅黑" pitchFamily="34" charset="-122"/>
              </a:rPr>
              <a:t>}</a:t>
            </a:r>
          </a:p>
        </p:txBody>
      </p:sp>
      <p:sp>
        <p:nvSpPr>
          <p:cNvPr id="24610" name="Rectangle 40"/>
          <p:cNvSpPr>
            <a:spLocks noChangeArrowheads="1"/>
          </p:cNvSpPr>
          <p:nvPr/>
        </p:nvSpPr>
        <p:spPr bwMode="auto">
          <a:xfrm>
            <a:off x="13273088" y="9863138"/>
            <a:ext cx="5543550" cy="3457575"/>
          </a:xfrm>
          <a:prstGeom prst="rect">
            <a:avLst/>
          </a:prstGeom>
          <a:noFill/>
          <a:ln w="76200">
            <a:solidFill>
              <a:schemeClr val="tx2"/>
            </a:solidFill>
            <a:miter lim="800000"/>
            <a:headEnd/>
            <a:tailEnd/>
          </a:ln>
        </p:spPr>
        <p:txBody>
          <a:bodyPr wrap="none" anchor="ctr"/>
          <a:lstStyle/>
          <a:p>
            <a:endParaRPr lang="zh-CN" altLang="en-US"/>
          </a:p>
        </p:txBody>
      </p:sp>
      <p:sp>
        <p:nvSpPr>
          <p:cNvPr id="24611" name="Rectangle 41"/>
          <p:cNvSpPr>
            <a:spLocks noChangeArrowheads="1"/>
          </p:cNvSpPr>
          <p:nvPr/>
        </p:nvSpPr>
        <p:spPr bwMode="auto">
          <a:xfrm>
            <a:off x="13488988" y="10079038"/>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12" name="Rectangle 42"/>
          <p:cNvSpPr>
            <a:spLocks noChangeArrowheads="1"/>
          </p:cNvSpPr>
          <p:nvPr/>
        </p:nvSpPr>
        <p:spPr bwMode="auto">
          <a:xfrm>
            <a:off x="13488988" y="10871200"/>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13" name="Rectangle 43"/>
          <p:cNvSpPr>
            <a:spLocks noChangeArrowheads="1"/>
          </p:cNvSpPr>
          <p:nvPr/>
        </p:nvSpPr>
        <p:spPr bwMode="auto">
          <a:xfrm>
            <a:off x="13488988" y="11663363"/>
            <a:ext cx="1368425"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14" name="Rectangle 44"/>
          <p:cNvSpPr>
            <a:spLocks noChangeArrowheads="1"/>
          </p:cNvSpPr>
          <p:nvPr/>
        </p:nvSpPr>
        <p:spPr bwMode="auto">
          <a:xfrm>
            <a:off x="13488988" y="12455525"/>
            <a:ext cx="1368425"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15" name="Text Box 45"/>
          <p:cNvSpPr txBox="1">
            <a:spLocks noChangeArrowheads="1"/>
          </p:cNvSpPr>
          <p:nvPr/>
        </p:nvSpPr>
        <p:spPr bwMode="auto">
          <a:xfrm>
            <a:off x="13560425" y="10136188"/>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姓名：</a:t>
            </a:r>
          </a:p>
        </p:txBody>
      </p:sp>
      <p:sp>
        <p:nvSpPr>
          <p:cNvPr id="24616" name="Text Box 46"/>
          <p:cNvSpPr txBox="1">
            <a:spLocks noChangeArrowheads="1"/>
          </p:cNvSpPr>
          <p:nvPr/>
        </p:nvSpPr>
        <p:spPr bwMode="auto">
          <a:xfrm>
            <a:off x="13560425" y="10944225"/>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身高：</a:t>
            </a:r>
          </a:p>
        </p:txBody>
      </p:sp>
      <p:sp>
        <p:nvSpPr>
          <p:cNvPr id="24617" name="Text Box 47"/>
          <p:cNvSpPr txBox="1">
            <a:spLocks noChangeArrowheads="1"/>
          </p:cNvSpPr>
          <p:nvPr/>
        </p:nvSpPr>
        <p:spPr bwMode="auto">
          <a:xfrm>
            <a:off x="13560425" y="11736388"/>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体重：</a:t>
            </a:r>
          </a:p>
        </p:txBody>
      </p:sp>
      <p:sp>
        <p:nvSpPr>
          <p:cNvPr id="24618" name="Text Box 48"/>
          <p:cNvSpPr txBox="1">
            <a:spLocks noChangeArrowheads="1"/>
          </p:cNvSpPr>
          <p:nvPr/>
        </p:nvSpPr>
        <p:spPr bwMode="auto">
          <a:xfrm>
            <a:off x="13560425" y="12528550"/>
            <a:ext cx="1250950" cy="519113"/>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能力：</a:t>
            </a:r>
          </a:p>
        </p:txBody>
      </p:sp>
      <p:sp>
        <p:nvSpPr>
          <p:cNvPr id="24619" name="Rectangle 49"/>
          <p:cNvSpPr>
            <a:spLocks noChangeArrowheads="1"/>
          </p:cNvSpPr>
          <p:nvPr/>
        </p:nvSpPr>
        <p:spPr bwMode="auto">
          <a:xfrm>
            <a:off x="15000288" y="10079038"/>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20" name="Rectangle 50"/>
          <p:cNvSpPr>
            <a:spLocks noChangeArrowheads="1"/>
          </p:cNvSpPr>
          <p:nvPr/>
        </p:nvSpPr>
        <p:spPr bwMode="auto">
          <a:xfrm>
            <a:off x="15000288" y="10871200"/>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21" name="Rectangle 51"/>
          <p:cNvSpPr>
            <a:spLocks noChangeArrowheads="1"/>
          </p:cNvSpPr>
          <p:nvPr/>
        </p:nvSpPr>
        <p:spPr bwMode="auto">
          <a:xfrm>
            <a:off x="15000288" y="11663363"/>
            <a:ext cx="3600450" cy="649287"/>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22" name="Rectangle 52"/>
          <p:cNvSpPr>
            <a:spLocks noChangeArrowheads="1"/>
          </p:cNvSpPr>
          <p:nvPr/>
        </p:nvSpPr>
        <p:spPr bwMode="auto">
          <a:xfrm>
            <a:off x="15000288" y="12455525"/>
            <a:ext cx="3600450" cy="649288"/>
          </a:xfrm>
          <a:prstGeom prst="rect">
            <a:avLst/>
          </a:prstGeom>
          <a:noFill/>
          <a:ln w="76200">
            <a:solidFill>
              <a:schemeClr val="tx2"/>
            </a:solidFill>
            <a:miter lim="800000"/>
            <a:headEnd/>
            <a:tailEnd/>
          </a:ln>
        </p:spPr>
        <p:txBody>
          <a:bodyPr wrap="none" anchor="ctr"/>
          <a:lstStyle/>
          <a:p>
            <a:pPr algn="ctr" defTabSz="914400"/>
            <a:endParaRPr lang="zh-CN" altLang="en-US">
              <a:solidFill>
                <a:schemeClr val="tx2"/>
              </a:solidFill>
            </a:endParaRPr>
          </a:p>
        </p:txBody>
      </p:sp>
      <p:sp>
        <p:nvSpPr>
          <p:cNvPr id="24623" name="Text Box 53"/>
          <p:cNvSpPr txBox="1">
            <a:spLocks noChangeArrowheads="1"/>
          </p:cNvSpPr>
          <p:nvPr/>
        </p:nvSpPr>
        <p:spPr bwMode="auto">
          <a:xfrm>
            <a:off x="15071725" y="10136188"/>
            <a:ext cx="1250950" cy="519112"/>
          </a:xfrm>
          <a:prstGeom prst="rect">
            <a:avLst/>
          </a:prstGeom>
          <a:noFill/>
          <a:ln w="9525">
            <a:noFill/>
            <a:miter lim="800000"/>
            <a:headEnd/>
            <a:tailEnd/>
          </a:ln>
        </p:spPr>
        <p:txBody>
          <a:bodyPr wrap="none">
            <a:spAutoFit/>
          </a:bodyPr>
          <a:lstStyle/>
          <a:p>
            <a:pPr defTabSz="914400"/>
            <a:r>
              <a:rPr lang="zh-CN" altLang="en-US" sz="2800">
                <a:solidFill>
                  <a:schemeClr val="tx2"/>
                </a:solidFill>
                <a:ea typeface="微软雅黑" pitchFamily="34" charset="-122"/>
              </a:rPr>
              <a:t>刘诗诗</a:t>
            </a:r>
          </a:p>
        </p:txBody>
      </p:sp>
      <p:sp>
        <p:nvSpPr>
          <p:cNvPr id="24624" name="Text Box 54"/>
          <p:cNvSpPr txBox="1">
            <a:spLocks noChangeArrowheads="1"/>
          </p:cNvSpPr>
          <p:nvPr/>
        </p:nvSpPr>
        <p:spPr bwMode="auto">
          <a:xfrm>
            <a:off x="15071725" y="10944225"/>
            <a:ext cx="779463" cy="519113"/>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162</a:t>
            </a:r>
          </a:p>
        </p:txBody>
      </p:sp>
      <p:sp>
        <p:nvSpPr>
          <p:cNvPr id="24625" name="Text Box 55"/>
          <p:cNvSpPr txBox="1">
            <a:spLocks noChangeArrowheads="1"/>
          </p:cNvSpPr>
          <p:nvPr/>
        </p:nvSpPr>
        <p:spPr bwMode="auto">
          <a:xfrm>
            <a:off x="15071725" y="11736388"/>
            <a:ext cx="581025" cy="519112"/>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50</a:t>
            </a:r>
          </a:p>
        </p:txBody>
      </p:sp>
      <p:sp>
        <p:nvSpPr>
          <p:cNvPr id="24626" name="Text Box 56"/>
          <p:cNvSpPr txBox="1">
            <a:spLocks noChangeArrowheads="1"/>
          </p:cNvSpPr>
          <p:nvPr/>
        </p:nvSpPr>
        <p:spPr bwMode="auto">
          <a:xfrm>
            <a:off x="15071725" y="12528550"/>
            <a:ext cx="2908300" cy="519113"/>
          </a:xfrm>
          <a:prstGeom prst="rect">
            <a:avLst/>
          </a:prstGeom>
          <a:noFill/>
          <a:ln w="9525">
            <a:noFill/>
            <a:miter lim="800000"/>
            <a:headEnd/>
            <a:tailEnd/>
          </a:ln>
        </p:spPr>
        <p:txBody>
          <a:bodyPr wrap="none">
            <a:spAutoFit/>
          </a:bodyPr>
          <a:lstStyle/>
          <a:p>
            <a:pPr defTabSz="914400"/>
            <a:r>
              <a:rPr lang="en-US" altLang="zh-CN" sz="2800">
                <a:solidFill>
                  <a:schemeClr val="tx2"/>
                </a:solidFill>
                <a:ea typeface="微软雅黑" pitchFamily="34" charset="-122"/>
              </a:rPr>
              <a:t>function(){</a:t>
            </a:r>
            <a:r>
              <a:rPr lang="zh-CN" altLang="en-US" sz="2800">
                <a:solidFill>
                  <a:schemeClr val="tx2"/>
                </a:solidFill>
                <a:ea typeface="微软雅黑" pitchFamily="34" charset="-122"/>
              </a:rPr>
              <a:t>卖萌</a:t>
            </a:r>
            <a:r>
              <a:rPr lang="en-US" altLang="zh-CN" sz="2800">
                <a:solidFill>
                  <a:schemeClr val="tx2"/>
                </a:solidFill>
                <a:latin typeface="微软雅黑" pitchFamily="34" charset="-122"/>
                <a:ea typeface="微软雅黑" pitchFamily="34" charset="-122"/>
              </a:rPr>
              <a:t>…</a:t>
            </a:r>
            <a:r>
              <a:rPr lang="en-US" altLang="zh-CN" sz="2800">
                <a:solidFill>
                  <a:schemeClr val="tx2"/>
                </a:solidFill>
                <a:ea typeface="微软雅黑" pitchFamily="34" charset="-122"/>
              </a:rPr>
              <a:t>}</a:t>
            </a:r>
            <a:endParaRPr lang="zh-CN" altLang="en-US" sz="2800">
              <a:solidFill>
                <a:schemeClr val="tx2"/>
              </a:solidFill>
              <a:ea typeface="微软雅黑" pitchFamily="34" charset="-122"/>
            </a:endParaRPr>
          </a:p>
        </p:txBody>
      </p:sp>
      <p:sp>
        <p:nvSpPr>
          <p:cNvPr id="24627" name="Text Box 57"/>
          <p:cNvSpPr txBox="1">
            <a:spLocks noChangeArrowheads="1"/>
          </p:cNvSpPr>
          <p:nvPr/>
        </p:nvSpPr>
        <p:spPr bwMode="auto">
          <a:xfrm>
            <a:off x="3335338" y="5900738"/>
            <a:ext cx="1708150"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a:t>
            </a:r>
            <a:r>
              <a:rPr lang="zh-CN" altLang="en-US" sz="4000">
                <a:solidFill>
                  <a:schemeClr val="tx2"/>
                </a:solidFill>
                <a:ea typeface="微软雅黑" pitchFamily="34" charset="-122"/>
              </a:rPr>
              <a:t>人</a:t>
            </a:r>
            <a:r>
              <a:rPr lang="en-US" altLang="zh-CN" sz="4000">
                <a:solidFill>
                  <a:schemeClr val="tx2"/>
                </a:solidFill>
                <a:ea typeface="微软雅黑" pitchFamily="34" charset="-122"/>
              </a:rPr>
              <a:t>】</a:t>
            </a:r>
          </a:p>
        </p:txBody>
      </p:sp>
      <p:sp>
        <p:nvSpPr>
          <p:cNvPr id="24628" name="Text Box 58"/>
          <p:cNvSpPr txBox="1">
            <a:spLocks noChangeArrowheads="1"/>
          </p:cNvSpPr>
          <p:nvPr/>
        </p:nvSpPr>
        <p:spPr bwMode="auto">
          <a:xfrm>
            <a:off x="12841288" y="4121150"/>
            <a:ext cx="1708150"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a:t>
            </a:r>
            <a:r>
              <a:rPr lang="zh-CN" altLang="en-US" sz="4000">
                <a:solidFill>
                  <a:schemeClr val="tx2"/>
                </a:solidFill>
                <a:ea typeface="微软雅黑" pitchFamily="34" charset="-122"/>
              </a:rPr>
              <a:t>我</a:t>
            </a:r>
            <a:r>
              <a:rPr lang="en-US" altLang="zh-CN" sz="4000">
                <a:solidFill>
                  <a:schemeClr val="tx2"/>
                </a:solidFill>
                <a:ea typeface="微软雅黑" pitchFamily="34" charset="-122"/>
              </a:rPr>
              <a:t>】</a:t>
            </a:r>
          </a:p>
        </p:txBody>
      </p:sp>
      <p:sp>
        <p:nvSpPr>
          <p:cNvPr id="24629" name="Text Box 59"/>
          <p:cNvSpPr txBox="1">
            <a:spLocks noChangeArrowheads="1"/>
          </p:cNvSpPr>
          <p:nvPr/>
        </p:nvSpPr>
        <p:spPr bwMode="auto">
          <a:xfrm>
            <a:off x="12839700" y="9090025"/>
            <a:ext cx="2724150" cy="701675"/>
          </a:xfrm>
          <a:prstGeom prst="rect">
            <a:avLst/>
          </a:prstGeom>
          <a:noFill/>
          <a:ln w="9525">
            <a:noFill/>
            <a:miter lim="800000"/>
            <a:headEnd/>
            <a:tailEnd/>
          </a:ln>
        </p:spPr>
        <p:txBody>
          <a:bodyPr wrap="none">
            <a:spAutoFit/>
          </a:bodyPr>
          <a:lstStyle/>
          <a:p>
            <a:pPr defTabSz="914400"/>
            <a:r>
              <a:rPr lang="en-US" altLang="zh-CN" sz="4000">
                <a:solidFill>
                  <a:schemeClr val="tx2"/>
                </a:solidFill>
                <a:ea typeface="微软雅黑" pitchFamily="34" charset="-122"/>
              </a:rPr>
              <a:t>【</a:t>
            </a:r>
            <a:r>
              <a:rPr lang="zh-CN" altLang="en-US" sz="4000">
                <a:solidFill>
                  <a:schemeClr val="tx2"/>
                </a:solidFill>
                <a:ea typeface="微软雅黑" pitchFamily="34" charset="-122"/>
              </a:rPr>
              <a:t>刘诗诗</a:t>
            </a:r>
            <a:r>
              <a:rPr lang="en-US" altLang="zh-CN" sz="4000">
                <a:solidFill>
                  <a:schemeClr val="tx2"/>
                </a:solidFill>
                <a:ea typeface="微软雅黑" pitchFamily="34" charset="-122"/>
              </a:rPr>
              <a:t>】</a:t>
            </a:r>
          </a:p>
        </p:txBody>
      </p:sp>
      <p:sp>
        <p:nvSpPr>
          <p:cNvPr id="24630" name="Line 61"/>
          <p:cNvSpPr>
            <a:spLocks noChangeShapeType="1"/>
          </p:cNvSpPr>
          <p:nvPr/>
        </p:nvSpPr>
        <p:spPr bwMode="auto">
          <a:xfrm flipV="1">
            <a:off x="9671050" y="6713538"/>
            <a:ext cx="3097213" cy="1081087"/>
          </a:xfrm>
          <a:prstGeom prst="line">
            <a:avLst/>
          </a:prstGeom>
          <a:noFill/>
          <a:ln w="76200">
            <a:solidFill>
              <a:schemeClr val="tx2"/>
            </a:solidFill>
            <a:round/>
            <a:headEnd/>
            <a:tailEnd type="triangle" w="med" len="med"/>
          </a:ln>
        </p:spPr>
        <p:txBody>
          <a:bodyPr/>
          <a:lstStyle/>
          <a:p>
            <a:endParaRPr lang="zh-CN" altLang="en-US"/>
          </a:p>
        </p:txBody>
      </p:sp>
      <p:sp>
        <p:nvSpPr>
          <p:cNvPr id="24631" name="Line 62"/>
          <p:cNvSpPr>
            <a:spLocks noChangeShapeType="1"/>
          </p:cNvSpPr>
          <p:nvPr/>
        </p:nvSpPr>
        <p:spPr bwMode="auto">
          <a:xfrm>
            <a:off x="9671050" y="9378950"/>
            <a:ext cx="3097213" cy="1150938"/>
          </a:xfrm>
          <a:prstGeom prst="line">
            <a:avLst/>
          </a:prstGeom>
          <a:noFill/>
          <a:ln w="76200">
            <a:solidFill>
              <a:schemeClr val="tx2"/>
            </a:solidFill>
            <a:round/>
            <a:headEnd/>
            <a:tailEnd type="triangle" w="med" len="med"/>
          </a:ln>
        </p:spPr>
        <p:txBody>
          <a:bodyPr/>
          <a:lstStyle/>
          <a:p>
            <a:endParaRPr lang="zh-CN" altLang="en-US"/>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6626"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6627" name="Text Box 8"/>
          <p:cNvSpPr txBox="1">
            <a:spLocks noChangeArrowheads="1"/>
          </p:cNvSpPr>
          <p:nvPr/>
        </p:nvSpPr>
        <p:spPr bwMode="auto">
          <a:xfrm>
            <a:off x="2235200" y="3113088"/>
            <a:ext cx="21261388" cy="6797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结论：</a:t>
            </a:r>
          </a:p>
          <a:p>
            <a:pPr defTabSz="914400"/>
            <a:r>
              <a:rPr lang="zh-CN" altLang="en-US" sz="4000">
                <a:solidFill>
                  <a:schemeClr val="tx2"/>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类是一种抽象的，并不实际存在的，表示一种事物共有特征的描述。</a:t>
            </a:r>
          </a:p>
          <a:p>
            <a:pPr defTabSz="914400"/>
            <a:r>
              <a:rPr lang="en-US" altLang="zh-CN" sz="4000">
                <a:solidFill>
                  <a:srgbClr val="FF0000"/>
                </a:solidFill>
                <a:latin typeface="微软雅黑" pitchFamily="34" charset="-122"/>
                <a:ea typeface="微软雅黑" pitchFamily="34" charset="-122"/>
              </a:rPr>
              <a:t>	</a:t>
            </a:r>
            <a:r>
              <a:rPr lang="zh-CN" altLang="en-US" sz="4000">
                <a:solidFill>
                  <a:srgbClr val="FF0000"/>
                </a:solidFill>
                <a:latin typeface="微软雅黑" pitchFamily="34" charset="-122"/>
                <a:ea typeface="微软雅黑" pitchFamily="34" charset="-122"/>
              </a:rPr>
              <a:t>对象是一种具体的，实际存在的，类中的某一个个体。</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我们刚刚所创建的</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人</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就可以称为是一个类（人类的由来）</a:t>
            </a:r>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而</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我</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刘诗诗</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均是人类中的某一个实际存在的个体，他们都是人类的一个对象。</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思考：</a:t>
            </a:r>
          </a:p>
          <a:p>
            <a:pPr defTabSz="914400"/>
            <a:r>
              <a:rPr lang="zh-CN" altLang="en-US" sz="4000">
                <a:solidFill>
                  <a:schemeClr val="tx2"/>
                </a:solidFill>
                <a:latin typeface="微软雅黑" pitchFamily="34" charset="-122"/>
                <a:ea typeface="微软雅黑" pitchFamily="34" charset="-122"/>
              </a:rPr>
              <a:t>	结合我们现实生活，你还能举出哪些</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类</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对象</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的例子？试列举一二。</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28674"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28675"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28676" name="Text Box 7"/>
          <p:cNvSpPr txBox="1">
            <a:spLocks noChangeArrowheads="1"/>
          </p:cNvSpPr>
          <p:nvPr/>
        </p:nvSpPr>
        <p:spPr bwMode="auto">
          <a:xfrm>
            <a:off x="1895475" y="2609850"/>
            <a:ext cx="3236913" cy="701675"/>
          </a:xfrm>
          <a:prstGeom prst="rect">
            <a:avLst/>
          </a:prstGeom>
          <a:noFill/>
          <a:ln w="9525">
            <a:noFill/>
            <a:miter lim="800000"/>
            <a:headEnd/>
            <a:tailEnd/>
          </a:ln>
        </p:spPr>
        <p:txBody>
          <a:bodyPr wrap="none">
            <a:spAutoFit/>
          </a:bodyPr>
          <a:lstStyle/>
          <a:p>
            <a:pPr defTabSz="914400"/>
            <a:r>
              <a:rPr lang="en-US" altLang="zh-CN" sz="4000">
                <a:solidFill>
                  <a:schemeClr val="tx2"/>
                </a:solidFill>
                <a:latin typeface="微软雅黑" pitchFamily="34" charset="-122"/>
                <a:ea typeface="微软雅黑" pitchFamily="34" charset="-122"/>
              </a:rPr>
              <a:t>1.2 </a:t>
            </a:r>
            <a:r>
              <a:rPr lang="zh-CN" altLang="en-US" sz="4000">
                <a:solidFill>
                  <a:schemeClr val="tx2"/>
                </a:solidFill>
                <a:latin typeface="微软雅黑" pitchFamily="34" charset="-122"/>
                <a:ea typeface="微软雅黑" pitchFamily="34" charset="-122"/>
              </a:rPr>
              <a:t>类的创建 </a:t>
            </a:r>
          </a:p>
        </p:txBody>
      </p:sp>
      <p:sp>
        <p:nvSpPr>
          <p:cNvPr id="28677" name="Text Box 8"/>
          <p:cNvSpPr txBox="1">
            <a:spLocks noChangeArrowheads="1"/>
          </p:cNvSpPr>
          <p:nvPr/>
        </p:nvSpPr>
        <p:spPr bwMode="auto">
          <a:xfrm>
            <a:off x="2235200" y="3946525"/>
            <a:ext cx="21261388" cy="9236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前面我们提到的是现实生活中类，那么如果在</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中类又应该如何表示呢？</a:t>
            </a:r>
          </a:p>
          <a:p>
            <a:pPr defTabSz="914400"/>
            <a:r>
              <a:rPr lang="zh-CN" altLang="en-US" sz="4000">
                <a:solidFill>
                  <a:schemeClr val="tx2"/>
                </a:solidFill>
                <a:latin typeface="微软雅黑" pitchFamily="34" charset="-122"/>
                <a:ea typeface="微软雅黑" pitchFamily="34" charset="-122"/>
              </a:rPr>
              <a:t>	先别急，在说明</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中类的语法之前，先来看下面一段代码，对它们的理解能够帮助我们更好的掌握如何创建一个类。</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function Car(){</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var car =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car.lun1 = '</a:t>
            </a:r>
            <a:r>
              <a:rPr lang="zh-CN" altLang="en-US" sz="4000">
                <a:solidFill>
                  <a:srgbClr val="FF0000"/>
                </a:solidFill>
                <a:latin typeface="微软雅黑" pitchFamily="34" charset="-122"/>
                <a:ea typeface="微软雅黑" pitchFamily="34" charset="-122"/>
              </a:rPr>
              <a:t>左前轮</a:t>
            </a:r>
            <a:r>
              <a:rPr lang="en-US" altLang="zh-CN" sz="4000">
                <a:solidFill>
                  <a:srgbClr val="FF0000"/>
                </a:solidFill>
                <a:latin typeface="微软雅黑" pitchFamily="34" charset="-122"/>
                <a:ea typeface="微软雅黑" pitchFamily="34" charset="-122"/>
              </a:rPr>
              <a:t>';</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car.lun2 = '</a:t>
            </a:r>
            <a:r>
              <a:rPr lang="zh-CN" altLang="en-US" sz="4000">
                <a:solidFill>
                  <a:srgbClr val="FF0000"/>
                </a:solidFill>
                <a:latin typeface="微软雅黑" pitchFamily="34" charset="-122"/>
                <a:ea typeface="微软雅黑" pitchFamily="34" charset="-122"/>
              </a:rPr>
              <a:t>右前轮</a:t>
            </a:r>
            <a:r>
              <a:rPr lang="en-US" altLang="zh-CN" sz="4000">
                <a:solidFill>
                  <a:srgbClr val="FF0000"/>
                </a:solidFill>
                <a:latin typeface="微软雅黑" pitchFamily="34" charset="-122"/>
                <a:ea typeface="微软雅黑" pitchFamily="34" charset="-122"/>
              </a:rPr>
              <a:t>';</a:t>
            </a:r>
          </a:p>
          <a:p>
            <a:pPr defTabSz="914400"/>
            <a:r>
              <a:rPr lang="en-US" altLang="zh-CN" sz="4000">
                <a:solidFill>
                  <a:srgbClr val="FF0000"/>
                </a:solidFill>
                <a:latin typeface="微软雅黑" pitchFamily="34" charset="-122"/>
                <a:ea typeface="微软雅黑" pitchFamily="34" charset="-122"/>
              </a:rPr>
              <a:t>   		car.lun3 = '</a:t>
            </a:r>
            <a:r>
              <a:rPr lang="zh-CN" altLang="en-US" sz="4000">
                <a:solidFill>
                  <a:srgbClr val="FF0000"/>
                </a:solidFill>
                <a:latin typeface="微软雅黑" pitchFamily="34" charset="-122"/>
                <a:ea typeface="微软雅黑" pitchFamily="34" charset="-122"/>
              </a:rPr>
              <a:t>左后轮</a:t>
            </a:r>
            <a:r>
              <a:rPr lang="en-US" altLang="zh-CN" sz="4000">
                <a:solidFill>
                  <a:srgbClr val="FF0000"/>
                </a:solidFill>
                <a:latin typeface="微软雅黑" pitchFamily="34" charset="-122"/>
                <a:ea typeface="微软雅黑" pitchFamily="34" charset="-122"/>
              </a:rPr>
              <a:t>';</a:t>
            </a:r>
          </a:p>
          <a:p>
            <a:pPr defTabSz="914400"/>
            <a:r>
              <a:rPr lang="en-US" altLang="zh-CN" sz="4000">
                <a:solidFill>
                  <a:srgbClr val="FF0000"/>
                </a:solidFill>
                <a:latin typeface="微软雅黑" pitchFamily="34" charset="-122"/>
                <a:ea typeface="微软雅黑" pitchFamily="34" charset="-122"/>
              </a:rPr>
              <a:t> 		car.lun4 = '</a:t>
            </a:r>
            <a:r>
              <a:rPr lang="zh-CN" altLang="en-US" sz="4000">
                <a:solidFill>
                  <a:srgbClr val="FF0000"/>
                </a:solidFill>
                <a:latin typeface="微软雅黑" pitchFamily="34" charset="-122"/>
                <a:ea typeface="微软雅黑" pitchFamily="34" charset="-122"/>
              </a:rPr>
              <a:t>右后轮</a:t>
            </a:r>
            <a:r>
              <a:rPr lang="en-US" altLang="zh-CN" sz="4000">
                <a:solidFill>
                  <a:srgbClr val="FF0000"/>
                </a:solidFill>
                <a:latin typeface="微软雅黑" pitchFamily="34" charset="-122"/>
                <a:ea typeface="微软雅黑" pitchFamily="34" charset="-122"/>
              </a:rPr>
              <a:t>';</a:t>
            </a:r>
            <a:r>
              <a:rPr lang="en-US" altLang="zh-CN" sz="4000">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car.ability = '</a:t>
            </a:r>
            <a:r>
              <a:rPr lang="zh-CN" altLang="en-US" sz="4000">
                <a:solidFill>
                  <a:srgbClr val="FF0000"/>
                </a:solidFill>
                <a:latin typeface="微软雅黑" pitchFamily="34" charset="-122"/>
                <a:ea typeface="微软雅黑" pitchFamily="34" charset="-122"/>
              </a:rPr>
              <a:t>能跑</a:t>
            </a:r>
            <a:r>
              <a:rPr lang="en-US" altLang="zh-CN" sz="4000">
                <a:solidFill>
                  <a:srgbClr val="FF0000"/>
                </a:solidFill>
                <a:latin typeface="微软雅黑" pitchFamily="34" charset="-122"/>
                <a:ea typeface="微软雅黑" pitchFamily="34" charset="-122"/>
              </a:rPr>
              <a:t>';</a:t>
            </a:r>
            <a:r>
              <a:rPr lang="en-US" altLang="zh-CN" sz="4000">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return car;</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var mycar1 = Car();</a:t>
            </a:r>
          </a:p>
          <a:p>
            <a:pPr defTabSz="914400"/>
            <a:r>
              <a:rPr lang="en-US" altLang="zh-CN" sz="4000">
                <a:solidFill>
                  <a:schemeClr val="tx2"/>
                </a:solidFill>
                <a:latin typeface="微软雅黑" pitchFamily="34" charset="-122"/>
                <a:ea typeface="微软雅黑" pitchFamily="34" charset="-122"/>
              </a:rPr>
              <a:t>	var mycar2 = Car();</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pasted-image.tiff"/>
          <p:cNvPicPr>
            <a:picLocks noChangeAspect="1"/>
          </p:cNvPicPr>
          <p:nvPr/>
        </p:nvPicPr>
        <p:blipFill>
          <a:blip r:embed="rId3"/>
          <a:srcRect/>
          <a:stretch>
            <a:fillRect/>
          </a:stretch>
        </p:blipFill>
        <p:spPr bwMode="auto">
          <a:xfrm>
            <a:off x="3406775" y="168275"/>
            <a:ext cx="3208338" cy="2116138"/>
          </a:xfrm>
          <a:prstGeom prst="rect">
            <a:avLst/>
          </a:prstGeom>
          <a:noFill/>
          <a:ln w="12700">
            <a:noFill/>
            <a:miter lim="400000"/>
            <a:headEnd/>
            <a:tailEnd/>
          </a:ln>
        </p:spPr>
      </p:pic>
      <p:pic>
        <p:nvPicPr>
          <p:cNvPr id="30722" name="pasted-image.tiff"/>
          <p:cNvPicPr>
            <a:picLocks noChangeAspect="1"/>
          </p:cNvPicPr>
          <p:nvPr/>
        </p:nvPicPr>
        <p:blipFill>
          <a:blip r:embed="rId4"/>
          <a:srcRect/>
          <a:stretch>
            <a:fillRect/>
          </a:stretch>
        </p:blipFill>
        <p:spPr bwMode="auto">
          <a:xfrm>
            <a:off x="-1588" y="692150"/>
            <a:ext cx="3314701" cy="863600"/>
          </a:xfrm>
          <a:prstGeom prst="rect">
            <a:avLst/>
          </a:prstGeom>
          <a:noFill/>
          <a:ln w="12700">
            <a:noFill/>
            <a:miter lim="400000"/>
            <a:headEnd/>
            <a:tailEnd/>
          </a:ln>
        </p:spPr>
      </p:pic>
      <p:sp>
        <p:nvSpPr>
          <p:cNvPr id="30723" name="Text Box 8"/>
          <p:cNvSpPr txBox="1">
            <a:spLocks noChangeArrowheads="1"/>
          </p:cNvSpPr>
          <p:nvPr/>
        </p:nvSpPr>
        <p:spPr bwMode="auto">
          <a:xfrm>
            <a:off x="2235200" y="3473450"/>
            <a:ext cx="21261388" cy="7016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endParaRPr lang="en-US" altLang="zh-CN" sz="4000">
              <a:solidFill>
                <a:schemeClr val="tx2"/>
              </a:solidFill>
              <a:latin typeface="微软雅黑" pitchFamily="34" charset="-122"/>
              <a:ea typeface="微软雅黑" pitchFamily="34" charset="-122"/>
            </a:endParaRPr>
          </a:p>
        </p:txBody>
      </p:sp>
      <p:sp>
        <p:nvSpPr>
          <p:cNvPr id="30724" name="Text Box 8"/>
          <p:cNvSpPr txBox="1">
            <a:spLocks noChangeArrowheads="1"/>
          </p:cNvSpPr>
          <p:nvPr/>
        </p:nvSpPr>
        <p:spPr bwMode="auto">
          <a:xfrm>
            <a:off x="2235200" y="3946525"/>
            <a:ext cx="21261388" cy="7407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上述代码中声明了一个函数，函数的作用是返回一个</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具有五个属性</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的对象。然后我们通过调用函数的方式创建了两个对象。</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但是我们在实际打印这两个对象的时候就能够发现，通过这个函数创建的对象其属性值都是一样的。</a:t>
            </a:r>
            <a:r>
              <a:rPr lang="zh-CN" altLang="en-US" sz="4000">
                <a:solidFill>
                  <a:srgbClr val="FF0000"/>
                </a:solidFill>
                <a:latin typeface="微软雅黑" pitchFamily="34" charset="-122"/>
                <a:ea typeface="微软雅黑" pitchFamily="34" charset="-122"/>
              </a:rPr>
              <a:t>所有通过这个函数创建的对象都会拥有相同的属性值。</a:t>
            </a:r>
          </a:p>
          <a:p>
            <a:pPr defTabSz="914400"/>
            <a:endParaRPr lang="zh-CN" altLang="en-US" sz="4000">
              <a:solidFill>
                <a:srgbClr val="FF0000"/>
              </a:solidFill>
              <a:latin typeface="微软雅黑" pitchFamily="34" charset="-122"/>
              <a:ea typeface="微软雅黑" pitchFamily="34" charset="-122"/>
            </a:endParaRPr>
          </a:p>
          <a:p>
            <a:pPr defTabSz="914400"/>
            <a:r>
              <a:rPr lang="zh-CN" altLang="en-US" sz="4000">
                <a:solidFill>
                  <a:srgbClr val="FF0000"/>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所以，</a:t>
            </a:r>
          </a:p>
          <a:p>
            <a:pPr defTabSz="914400"/>
            <a:r>
              <a:rPr lang="zh-CN" altLang="en-US" sz="4000">
                <a:solidFill>
                  <a:schemeClr val="tx2"/>
                </a:solidFill>
                <a:latin typeface="微软雅黑" pitchFamily="34" charset="-122"/>
                <a:ea typeface="微软雅黑" pitchFamily="34" charset="-122"/>
              </a:rPr>
              <a:t>		虽然形式上满足了我们对类的需求（能够创建对象），</a:t>
            </a:r>
          </a:p>
          <a:p>
            <a:pPr defTabSz="914400"/>
            <a:r>
              <a:rPr lang="zh-CN" altLang="en-US" sz="4000">
                <a:solidFill>
                  <a:schemeClr val="tx2"/>
                </a:solidFill>
                <a:latin typeface="微软雅黑" pitchFamily="34" charset="-122"/>
                <a:ea typeface="微软雅黑" pitchFamily="34" charset="-122"/>
              </a:rPr>
              <a:t>		但是却并不能满足我们对于类的功能上的需求（创建属性值不相同的对象）</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因此，我们可以结合</a:t>
            </a:r>
            <a:r>
              <a:rPr lang="en-US" altLang="zh-CN" sz="4000">
                <a:solidFill>
                  <a:schemeClr val="tx2"/>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对象的构造函数</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创建方式来完善上述函数。</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4039</TotalTime>
  <Words>5430</Words>
  <Application>Microsoft Office PowerPoint</Application>
  <PresentationFormat>自定义</PresentationFormat>
  <Paragraphs>452</Paragraphs>
  <Slides>37</Slides>
  <Notes>34</Notes>
  <HiddenSlides>0</HiddenSlides>
  <MMClips>0</MMClips>
  <ScaleCrop>false</ScaleCrop>
  <HeadingPairs>
    <vt:vector size="6" baseType="variant">
      <vt:variant>
        <vt:lpstr>已用的字体</vt:lpstr>
      </vt:variant>
      <vt:variant>
        <vt:i4>4</vt:i4>
      </vt:variant>
      <vt:variant>
        <vt:lpstr>演示文稿设计模板</vt:lpstr>
      </vt:variant>
      <vt:variant>
        <vt:i4>2</vt:i4>
      </vt:variant>
      <vt:variant>
        <vt:lpstr>幻灯片标题</vt:lpstr>
      </vt:variant>
      <vt:variant>
        <vt:i4>37</vt:i4>
      </vt:variant>
    </vt:vector>
  </HeadingPairs>
  <TitlesOfParts>
    <vt:vector size="43" baseType="lpstr">
      <vt:lpstr>Arial</vt:lpstr>
      <vt:lpstr>Helvetica Light</vt:lpstr>
      <vt:lpstr>Helvetica Neue</vt:lpstr>
      <vt:lpstr>微软雅黑</vt:lpstr>
      <vt:lpstr>White</vt:lpstr>
      <vt:lpstr>White</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AutoBVT</cp:lastModifiedBy>
  <cp:revision>670</cp:revision>
  <dcterms:created xsi:type="dcterms:W3CDTF">2016-04-25T04:37:00Z</dcterms:created>
  <dcterms:modified xsi:type="dcterms:W3CDTF">2017-12-04T01:00:52Z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2052-10.1.0.5850</vt:lpwstr>
  </property>
</Properties>
</file>